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259" r:id="rId4"/>
    <p:sldId id="260" r:id="rId5"/>
    <p:sldId id="261" r:id="rId6"/>
    <p:sldId id="263" r:id="rId7"/>
    <p:sldId id="264" r:id="rId8"/>
    <p:sldId id="265" r:id="rId9"/>
    <p:sldId id="266" r:id="rId10"/>
    <p:sldId id="267" r:id="rId11"/>
    <p:sldId id="269" r:id="rId12"/>
    <p:sldId id="268" r:id="rId13"/>
    <p:sldId id="270"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26161098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CFB17F-0FED-402F-B544-50E9D1FA723D}" type="datetimeFigureOut">
              <a:rPr lang="en-IN" smtClean="0"/>
              <a:t>10-09-2024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2403233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727128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193556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412104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546768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3438649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2326-68C2-4C7E-AE7B-FE8B05E3D356}"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86770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849725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3240584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CFB17F-0FED-402F-B544-50E9D1FA723D}"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460342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CFB17F-0FED-402F-B544-50E9D1FA723D}" type="datetimeFigureOut">
              <a:rPr lang="en-IN" smtClean="0"/>
              <a:t>10-09-2024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346142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CFB17F-0FED-402F-B544-50E9D1FA723D}" type="datetimeFigureOut">
              <a:rPr lang="en-IN" smtClean="0"/>
              <a:t>10-09-2024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3921291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CFB17F-0FED-402F-B544-50E9D1FA723D}" type="datetimeFigureOut">
              <a:rPr lang="en-IN" smtClean="0"/>
              <a:t>10-09-2024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58228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2CFB17F-0FED-402F-B544-50E9D1FA723D}" type="datetimeFigureOut">
              <a:rPr lang="en-IN" smtClean="0"/>
              <a:t>10-09-2024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4099819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CFB17F-0FED-402F-B544-50E9D1FA723D}" type="datetimeFigureOut">
              <a:rPr lang="en-IN" smtClean="0"/>
              <a:t>10-09-2024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3864201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CFB17F-0FED-402F-B544-50E9D1FA723D}" type="datetimeFigureOut">
              <a:rPr lang="en-IN" smtClean="0"/>
              <a:t>10-09-2024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2326-68C2-4C7E-AE7B-FE8B05E3D356}" type="slidenum">
              <a:rPr lang="en-IN" smtClean="0"/>
              <a:t>‹#›</a:t>
            </a:fld>
            <a:endParaRPr lang="en-IN"/>
          </a:p>
        </p:txBody>
      </p:sp>
    </p:spTree>
    <p:extLst>
      <p:ext uri="{BB962C8B-B14F-4D97-AF65-F5344CB8AC3E}">
        <p14:creationId xmlns:p14="http://schemas.microsoft.com/office/powerpoint/2010/main" val="426041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2CFB17F-0FED-402F-B544-50E9D1FA723D}" type="datetimeFigureOut">
              <a:rPr lang="en-IN" smtClean="0"/>
              <a:t>10-09-2024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5F72326-68C2-4C7E-AE7B-FE8B05E3D356}" type="slidenum">
              <a:rPr lang="en-IN" smtClean="0"/>
              <a:t>‹#›</a:t>
            </a:fld>
            <a:endParaRPr lang="en-IN"/>
          </a:p>
        </p:txBody>
      </p:sp>
    </p:spTree>
    <p:extLst>
      <p:ext uri="{BB962C8B-B14F-4D97-AF65-F5344CB8AC3E}">
        <p14:creationId xmlns:p14="http://schemas.microsoft.com/office/powerpoint/2010/main" val="109109118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7.svg"/><Relationship Id="rId12"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svg"/><Relationship Id="rId10" Type="http://schemas.microsoft.com/office/2017/06/relationships/model3d" Target="../media/model3d3.glb"/><Relationship Id="rId4" Type="http://schemas.microsoft.com/office/2017/06/relationships/model3d" Target="../media/model3d2.glb"/><Relationship Id="rId9" Type="http://schemas.openxmlformats.org/officeDocument/2006/relationships/image" Target="../media/image9.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2.png"/><Relationship Id="rId5" Type="http://schemas.openxmlformats.org/officeDocument/2006/relationships/image" Target="../media/image7.svg"/><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24.png"/><Relationship Id="rId4" Type="http://schemas.openxmlformats.org/officeDocument/2006/relationships/image" Target="../media/image6.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0.png"/><Relationship Id="rId5" Type="http://schemas.openxmlformats.org/officeDocument/2006/relationships/image" Target="../media/image7.svg"/><Relationship Id="rId10"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FB4BF4-E204-C11E-2613-43BC0DD802FD}"/>
              </a:ext>
            </a:extLst>
          </p:cNvPr>
          <p:cNvSpPr txBox="1"/>
          <p:nvPr/>
        </p:nvSpPr>
        <p:spPr>
          <a:xfrm>
            <a:off x="1415071" y="2202688"/>
            <a:ext cx="9361858" cy="1107996"/>
          </a:xfrm>
          <a:prstGeom prst="rect">
            <a:avLst/>
          </a:prstGeom>
          <a:noFill/>
        </p:spPr>
        <p:txBody>
          <a:bodyPr wrap="none" rtlCol="0">
            <a:spAutoFit/>
          </a:bodyPr>
          <a:lstStyle/>
          <a:p>
            <a:r>
              <a:rPr lang="en-IN" sz="6600" b="1" dirty="0">
                <a:ln w="28575">
                  <a:solidFill>
                    <a:schemeClr val="accent2"/>
                  </a:solidFill>
                  <a:prstDash val="solid"/>
                </a:ln>
                <a:solidFill>
                  <a:schemeClr val="accent1">
                    <a:lumMod val="40000"/>
                    <a:lumOff val="60000"/>
                  </a:schemeClr>
                </a:solidFill>
                <a:latin typeface="Pristina" panose="03060402040406080204" pitchFamily="66" charset="0"/>
              </a:rPr>
              <a:t>Heart Disease Diagnostic Analysis</a:t>
            </a:r>
          </a:p>
        </p:txBody>
      </p:sp>
      <mc:AlternateContent xmlns:mc="http://schemas.openxmlformats.org/markup-compatibility/2006">
        <mc:Choice xmlns:am3d="http://schemas.microsoft.com/office/drawing/2017/model3d" Requires="am3d">
          <p:graphicFrame>
            <p:nvGraphicFramePr>
              <p:cNvPr id="3" name="3D Model 2" descr="Beating heart">
                <a:extLst>
                  <a:ext uri="{FF2B5EF4-FFF2-40B4-BE49-F238E27FC236}">
                    <a16:creationId xmlns:a16="http://schemas.microsoft.com/office/drawing/2014/main" id="{A11BB0E5-6DBA-3285-1870-BACABB66669B}"/>
                  </a:ext>
                </a:extLst>
              </p:cNvPr>
              <p:cNvGraphicFramePr/>
              <p:nvPr>
                <p:extLst>
                  <p:ext uri="{D42A27DB-BD31-4B8C-83A1-F6EECF244321}">
                    <p14:modId xmlns:p14="http://schemas.microsoft.com/office/powerpoint/2010/main" val="3288883419"/>
                  </p:ext>
                </p:extLst>
              </p:nvPr>
            </p:nvGraphicFramePr>
            <p:xfrm>
              <a:off x="-458476" y="2838212"/>
              <a:ext cx="3434599" cy="4170262"/>
            </p:xfrm>
            <a:graphic>
              <a:graphicData uri="http://schemas.microsoft.com/office/drawing/2017/model3d">
                <am3d:model3d r:embed="rId2">
                  <am3d:spPr>
                    <a:xfrm>
                      <a:off x="0" y="0"/>
                      <a:ext cx="3434599" cy="4170262"/>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eating heart">
                <a:extLst>
                  <a:ext uri="{FF2B5EF4-FFF2-40B4-BE49-F238E27FC236}">
                    <a16:creationId xmlns:a16="http://schemas.microsoft.com/office/drawing/2014/main" id="{A11BB0E5-6DBA-3285-1870-BACABB66669B}"/>
                  </a:ext>
                </a:extLst>
              </p:cNvPr>
              <p:cNvPicPr>
                <a:picLocks noGrp="1" noRot="1" noChangeAspect="1" noMove="1" noResize="1" noEditPoints="1" noAdjustHandles="1" noChangeArrowheads="1" noChangeShapeType="1" noCrop="1"/>
              </p:cNvPicPr>
              <p:nvPr/>
            </p:nvPicPr>
            <p:blipFill>
              <a:blip r:embed="rId3"/>
              <a:stretch>
                <a:fillRect/>
              </a:stretch>
            </p:blipFill>
            <p:spPr>
              <a:xfrm>
                <a:off x="-458476" y="2838212"/>
                <a:ext cx="3434599" cy="41702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extLst>
                  <p:ext uri="{D42A27DB-BD31-4B8C-83A1-F6EECF244321}">
                    <p14:modId xmlns:p14="http://schemas.microsoft.com/office/powerpoint/2010/main" val="1250231517"/>
                  </p:ext>
                </p:extLst>
              </p:nvPr>
            </p:nvGraphicFramePr>
            <p:xfrm rot="21387460">
              <a:off x="10934472" y="32572"/>
              <a:ext cx="996280" cy="1555594"/>
            </p:xfrm>
            <a:graphic>
              <a:graphicData uri="http://schemas.microsoft.com/office/drawing/2017/model3d">
                <am3d:model3d r:embed="rId4">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5"/>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5"/>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3346098">
            <a:off x="6525768" y="564404"/>
            <a:ext cx="914400" cy="914400"/>
          </a:xfrm>
          <a:prstGeom prst="rect">
            <a:avLst/>
          </a:prstGeom>
        </p:spPr>
      </p:pic>
      <mc:AlternateContent xmlns:mc="http://schemas.openxmlformats.org/markup-compatibility/2006">
        <mc:Choice xmlns:am3d="http://schemas.microsoft.com/office/drawing/2017/model3d" Requires="am3d">
          <p:graphicFrame>
            <p:nvGraphicFramePr>
              <p:cNvPr id="14" name="3D Model 13" descr="Female Blonde Hair">
                <a:extLst>
                  <a:ext uri="{FF2B5EF4-FFF2-40B4-BE49-F238E27FC236}">
                    <a16:creationId xmlns:a16="http://schemas.microsoft.com/office/drawing/2014/main" id="{AF00F788-8ECB-ADA2-D2FF-6A56A77C7FFD}"/>
                  </a:ext>
                </a:extLst>
              </p:cNvPr>
              <p:cNvGraphicFramePr>
                <a:graphicFrameLocks noChangeAspect="1"/>
              </p:cNvGraphicFramePr>
              <p:nvPr>
                <p:extLst>
                  <p:ext uri="{D42A27DB-BD31-4B8C-83A1-F6EECF244321}">
                    <p14:modId xmlns:p14="http://schemas.microsoft.com/office/powerpoint/2010/main" val="4013785949"/>
                  </p:ext>
                </p:extLst>
              </p:nvPr>
            </p:nvGraphicFramePr>
            <p:xfrm>
              <a:off x="8948835" y="3061894"/>
              <a:ext cx="2960612" cy="3798341"/>
            </p:xfrm>
            <a:graphic>
              <a:graphicData uri="http://schemas.microsoft.com/office/drawing/2017/model3d">
                <am3d:model3d r:embed="rId10">
                  <am3d:spPr>
                    <a:xfrm>
                      <a:off x="0" y="0"/>
                      <a:ext cx="2960612" cy="3798341"/>
                    </a:xfrm>
                    <a:prstGeom prst="rect">
                      <a:avLst/>
                    </a:prstGeom>
                  </am3d:spPr>
                  <am3d:camera>
                    <am3d:pos x="0" y="0" z="65417863"/>
                    <am3d:up dx="0" dy="36000000" dz="0"/>
                    <am3d:lookAt x="0" y="0" z="0"/>
                    <am3d:perspective fov="2700000"/>
                  </am3d:camera>
                  <am3d:trans>
                    <am3d:meterPerModelUnit n="655930" d="1000000"/>
                    <am3d:preTrans dx="0" dy="-17999557" dz="757673"/>
                    <am3d:scale>
                      <am3d:sx n="1000000" d="1000000"/>
                      <am3d:sy n="1000000" d="1000000"/>
                      <am3d:sz n="1000000" d="1000000"/>
                    </am3d:scale>
                    <am3d:rot ax="1710105" ay="-2598310" az="-1225609"/>
                    <am3d:postTrans dx="0" dy="0" dz="0"/>
                  </am3d:trans>
                  <am3d:raster rName="Office3DRenderer" rVer="16.0.8326">
                    <am3d:blip r:embed="rId11"/>
                  </am3d:raster>
                  <am3d:objViewport viewportSz="53786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Female Blonde Hair">
                <a:extLst>
                  <a:ext uri="{FF2B5EF4-FFF2-40B4-BE49-F238E27FC236}">
                    <a16:creationId xmlns:a16="http://schemas.microsoft.com/office/drawing/2014/main" id="{AF00F788-8ECB-ADA2-D2FF-6A56A77C7FFD}"/>
                  </a:ext>
                </a:extLst>
              </p:cNvPr>
              <p:cNvPicPr>
                <a:picLocks noGrp="1" noRot="1" noChangeAspect="1" noMove="1" noResize="1" noEditPoints="1" noAdjustHandles="1" noChangeArrowheads="1" noChangeShapeType="1" noCrop="1"/>
              </p:cNvPicPr>
              <p:nvPr/>
            </p:nvPicPr>
            <p:blipFill>
              <a:blip r:embed="rId11"/>
              <a:stretch>
                <a:fillRect/>
              </a:stretch>
            </p:blipFill>
            <p:spPr>
              <a:xfrm>
                <a:off x="8948835" y="3061894"/>
                <a:ext cx="2960612" cy="3798341"/>
              </a:xfrm>
              <a:prstGeom prst="rect">
                <a:avLst/>
              </a:prstGeom>
            </p:spPr>
          </p:pic>
        </mc:Fallback>
      </mc:AlternateContent>
      <p:pic>
        <p:nvPicPr>
          <p:cNvPr id="11" name="Graphic 10" descr="Line arrow: Clockwise curve with solid fill">
            <a:extLst>
              <a:ext uri="{FF2B5EF4-FFF2-40B4-BE49-F238E27FC236}">
                <a16:creationId xmlns:a16="http://schemas.microsoft.com/office/drawing/2014/main" id="{EA5FC47C-6FA5-D20B-401B-1BC14D1892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200000">
            <a:off x="8948835" y="4700016"/>
            <a:ext cx="914400" cy="914400"/>
          </a:xfrm>
          <a:prstGeom prst="rect">
            <a:avLst/>
          </a:prstGeom>
        </p:spPr>
      </p:pic>
      <p:pic>
        <p:nvPicPr>
          <p:cNvPr id="15" name="Graphic 14" descr="Line arrow: Counter-clockwise curve with solid fill">
            <a:extLst>
              <a:ext uri="{FF2B5EF4-FFF2-40B4-BE49-F238E27FC236}">
                <a16:creationId xmlns:a16="http://schemas.microsoft.com/office/drawing/2014/main" id="{DCBAE9D4-B27D-83FD-5DD0-EC7A657EF2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720590">
            <a:off x="7215936" y="4277644"/>
            <a:ext cx="914400" cy="914400"/>
          </a:xfrm>
          <a:prstGeom prst="rect">
            <a:avLst/>
          </a:prstGeom>
        </p:spPr>
      </p:pic>
      <p:pic>
        <p:nvPicPr>
          <p:cNvPr id="17" name="Graphic 16" descr="Line arrow: Clockwise curve with solid fill">
            <a:extLst>
              <a:ext uri="{FF2B5EF4-FFF2-40B4-BE49-F238E27FC236}">
                <a16:creationId xmlns:a16="http://schemas.microsoft.com/office/drawing/2014/main" id="{8FA7C79B-A5B9-C82F-5479-4AB14F8076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9083222">
            <a:off x="8087946" y="4895088"/>
            <a:ext cx="914400" cy="914400"/>
          </a:xfrm>
          <a:prstGeom prst="rect">
            <a:avLst/>
          </a:prstGeom>
        </p:spPr>
      </p:pic>
      <p:pic>
        <p:nvPicPr>
          <p:cNvPr id="18" name="Graphic 17" descr="Line arrow: Counter-clockwise curve with solid fill">
            <a:extLst>
              <a:ext uri="{FF2B5EF4-FFF2-40B4-BE49-F238E27FC236}">
                <a16:creationId xmlns:a16="http://schemas.microsoft.com/office/drawing/2014/main" id="{02923A5F-517F-6336-D1FC-5E92A7785DC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5699832">
            <a:off x="6251202" y="4277644"/>
            <a:ext cx="914400" cy="914400"/>
          </a:xfrm>
          <a:prstGeom prst="rect">
            <a:avLst/>
          </a:prstGeom>
        </p:spPr>
      </p:pic>
      <p:pic>
        <p:nvPicPr>
          <p:cNvPr id="19" name="Graphic 18" descr="Line arrow: Clockwise curve with solid fill">
            <a:extLst>
              <a:ext uri="{FF2B5EF4-FFF2-40B4-BE49-F238E27FC236}">
                <a16:creationId xmlns:a16="http://schemas.microsoft.com/office/drawing/2014/main" id="{20052744-2226-2FFD-830A-81C2544081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200000">
            <a:off x="5358577" y="4831379"/>
            <a:ext cx="914400" cy="914400"/>
          </a:xfrm>
          <a:prstGeom prst="rect">
            <a:avLst/>
          </a:prstGeom>
        </p:spPr>
      </p:pic>
      <p:pic>
        <p:nvPicPr>
          <p:cNvPr id="21" name="Graphic 20" descr="Line arrow: Clockwise curve with solid fill">
            <a:extLst>
              <a:ext uri="{FF2B5EF4-FFF2-40B4-BE49-F238E27FC236}">
                <a16:creationId xmlns:a16="http://schemas.microsoft.com/office/drawing/2014/main" id="{3E9E3489-6B94-3C5E-505D-8F8B142BE0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9103929">
            <a:off x="4375643" y="4923085"/>
            <a:ext cx="914400" cy="914400"/>
          </a:xfrm>
          <a:prstGeom prst="rect">
            <a:avLst/>
          </a:prstGeom>
        </p:spPr>
      </p:pic>
      <p:pic>
        <p:nvPicPr>
          <p:cNvPr id="22" name="Graphic 21" descr="Line arrow: Clockwise curve with solid fill">
            <a:extLst>
              <a:ext uri="{FF2B5EF4-FFF2-40B4-BE49-F238E27FC236}">
                <a16:creationId xmlns:a16="http://schemas.microsoft.com/office/drawing/2014/main" id="{06D65706-DE02-4B92-1868-DFCCB5B672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855801">
            <a:off x="3494360" y="4373020"/>
            <a:ext cx="914400" cy="914400"/>
          </a:xfrm>
          <a:prstGeom prst="rect">
            <a:avLst/>
          </a:prstGeom>
        </p:spPr>
      </p:pic>
      <p:pic>
        <p:nvPicPr>
          <p:cNvPr id="24" name="Graphic 23" descr="Line arrow: Counter-clockwise curve with solid fill">
            <a:extLst>
              <a:ext uri="{FF2B5EF4-FFF2-40B4-BE49-F238E27FC236}">
                <a16:creationId xmlns:a16="http://schemas.microsoft.com/office/drawing/2014/main" id="{2B6F857B-A70F-40CF-13D0-3C04CF25DD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7976064">
            <a:off x="2767605" y="3706670"/>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81769" y="898237"/>
            <a:ext cx="314510" cy="400110"/>
          </a:xfrm>
          <a:prstGeom prst="rect">
            <a:avLst/>
          </a:prstGeom>
          <a:noFill/>
        </p:spPr>
        <p:txBody>
          <a:bodyPr wrap="none" rtlCol="0">
            <a:spAutoFit/>
          </a:bodyPr>
          <a:lstStyle/>
          <a:p>
            <a:r>
              <a:rPr lang="en-IN" sz="2000" b="1" dirty="0">
                <a:ln w="19050">
                  <a:solidFill>
                    <a:schemeClr val="tx1"/>
                  </a:solidFill>
                </a:ln>
              </a:rPr>
              <a:t>1</a:t>
            </a:r>
          </a:p>
        </p:txBody>
      </p:sp>
    </p:spTree>
    <p:extLst>
      <p:ext uri="{BB962C8B-B14F-4D97-AF65-F5344CB8AC3E}">
        <p14:creationId xmlns:p14="http://schemas.microsoft.com/office/powerpoint/2010/main" val="16220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3"/>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extLst>
                  <p:ext uri="{D42A27DB-BD31-4B8C-83A1-F6EECF244321}">
                    <p14:modId xmlns:p14="http://schemas.microsoft.com/office/powerpoint/2010/main" val="280311007"/>
                  </p:ext>
                </p:extLst>
              </p:nvPr>
            </p:nvGraphicFramePr>
            <p:xfrm rot="21387460">
              <a:off x="10934472" y="-40519"/>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40519"/>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10436" y="867459"/>
            <a:ext cx="444352" cy="400110"/>
          </a:xfrm>
          <a:prstGeom prst="rect">
            <a:avLst/>
          </a:prstGeom>
          <a:noFill/>
        </p:spPr>
        <p:txBody>
          <a:bodyPr wrap="none" rtlCol="0">
            <a:spAutoFit/>
          </a:bodyPr>
          <a:lstStyle/>
          <a:p>
            <a:r>
              <a:rPr lang="en-IN" sz="2000" b="1" dirty="0">
                <a:ln w="19050">
                  <a:solidFill>
                    <a:schemeClr val="tx1"/>
                  </a:solidFill>
                </a:ln>
              </a:rPr>
              <a:t>10</a:t>
            </a:r>
          </a:p>
        </p:txBody>
      </p:sp>
      <p:pic>
        <p:nvPicPr>
          <p:cNvPr id="3" name="Picture 2">
            <a:extLst>
              <a:ext uri="{FF2B5EF4-FFF2-40B4-BE49-F238E27FC236}">
                <a16:creationId xmlns:a16="http://schemas.microsoft.com/office/drawing/2014/main" id="{20A2014F-7DE8-D850-0C29-876FEB22C068}"/>
              </a:ext>
            </a:extLst>
          </p:cNvPr>
          <p:cNvPicPr>
            <a:picLocks noChangeAspect="1"/>
          </p:cNvPicPr>
          <p:nvPr/>
        </p:nvPicPr>
        <p:blipFill>
          <a:blip r:embed="rId10"/>
          <a:stretch>
            <a:fillRect/>
          </a:stretch>
        </p:blipFill>
        <p:spPr>
          <a:xfrm>
            <a:off x="429533" y="1544368"/>
            <a:ext cx="5579419" cy="3162447"/>
          </a:xfrm>
          <a:prstGeom prst="rect">
            <a:avLst/>
          </a:prstGeom>
          <a:effectLst>
            <a:glow rad="228600">
              <a:schemeClr val="accent2">
                <a:satMod val="175000"/>
                <a:alpha val="40000"/>
              </a:schemeClr>
            </a:glow>
          </a:effectLst>
        </p:spPr>
      </p:pic>
      <p:sp>
        <p:nvSpPr>
          <p:cNvPr id="5" name="TextBox 4">
            <a:extLst>
              <a:ext uri="{FF2B5EF4-FFF2-40B4-BE49-F238E27FC236}">
                <a16:creationId xmlns:a16="http://schemas.microsoft.com/office/drawing/2014/main" id="{24B95828-47A5-5B24-2838-3C8CAFCEAFE8}"/>
              </a:ext>
            </a:extLst>
          </p:cNvPr>
          <p:cNvSpPr txBox="1"/>
          <p:nvPr/>
        </p:nvSpPr>
        <p:spPr>
          <a:xfrm>
            <a:off x="528894" y="386411"/>
            <a:ext cx="6219377" cy="769441"/>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dirty="0"/>
              <a:t>Chest Pain and Blood Disorder</a:t>
            </a:r>
          </a:p>
        </p:txBody>
      </p:sp>
      <p:sp>
        <p:nvSpPr>
          <p:cNvPr id="11" name="TextBox 10">
            <a:extLst>
              <a:ext uri="{FF2B5EF4-FFF2-40B4-BE49-F238E27FC236}">
                <a16:creationId xmlns:a16="http://schemas.microsoft.com/office/drawing/2014/main" id="{4571E8F0-D278-FC62-C448-D7686F5C2148}"/>
              </a:ext>
            </a:extLst>
          </p:cNvPr>
          <p:cNvSpPr txBox="1"/>
          <p:nvPr/>
        </p:nvSpPr>
        <p:spPr>
          <a:xfrm>
            <a:off x="915972" y="4973790"/>
            <a:ext cx="4416787" cy="1754326"/>
          </a:xfrm>
          <a:prstGeom prst="rect">
            <a:avLst/>
          </a:prstGeom>
          <a:noFill/>
          <a:ln w="38100">
            <a:solidFill>
              <a:schemeClr val="bg2">
                <a:lumMod val="40000"/>
                <a:lumOff val="60000"/>
              </a:schemeClr>
            </a:solidFill>
          </a:ln>
          <a:effectLst>
            <a:glow rad="101600">
              <a:schemeClr val="accent2">
                <a:satMod val="175000"/>
                <a:alpha val="40000"/>
              </a:schemeClr>
            </a:glow>
          </a:effectLst>
        </p:spPr>
        <p:txBody>
          <a:bodyPr wrap="square" rtlCol="0">
            <a:spAutoFit/>
          </a:bodyPr>
          <a:lstStyle>
            <a:defPPr>
              <a:defRPr lang="en-US"/>
            </a:defPPr>
            <a:lvl1pPr>
              <a:defRPr>
                <a:latin typeface="Arial" panose="020B0604020202020204" pitchFamily="34" charset="0"/>
                <a:cs typeface="Arial" panose="020B0604020202020204" pitchFamily="34" charset="0"/>
              </a:defRPr>
            </a:lvl1pPr>
          </a:lstStyle>
          <a:p>
            <a:pPr marL="285750" indent="-285750">
              <a:buFont typeface="Wingdings" panose="05000000000000000000" pitchFamily="2" charset="2"/>
              <a:buChar char="v"/>
            </a:pPr>
            <a:r>
              <a:rPr lang="en-US" dirty="0"/>
              <a:t>The female with blood disorder are highly chanced to have heart attack.</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 male with blood disorder with last stage need immediate diagnosis</a:t>
            </a:r>
          </a:p>
          <a:p>
            <a:pPr marL="285750" indent="-285750">
              <a:buFont typeface="Wingdings" panose="05000000000000000000" pitchFamily="2" charset="2"/>
              <a:buChar char="v"/>
            </a:pPr>
            <a:endParaRPr lang="en-IN" dirty="0"/>
          </a:p>
        </p:txBody>
      </p:sp>
      <p:pic>
        <p:nvPicPr>
          <p:cNvPr id="14" name="Picture 13">
            <a:extLst>
              <a:ext uri="{FF2B5EF4-FFF2-40B4-BE49-F238E27FC236}">
                <a16:creationId xmlns:a16="http://schemas.microsoft.com/office/drawing/2014/main" id="{36E6BE20-037C-C9DD-7BA9-8E4963EEECEB}"/>
              </a:ext>
            </a:extLst>
          </p:cNvPr>
          <p:cNvPicPr>
            <a:picLocks noChangeAspect="1"/>
          </p:cNvPicPr>
          <p:nvPr/>
        </p:nvPicPr>
        <p:blipFill>
          <a:blip r:embed="rId11"/>
          <a:stretch>
            <a:fillRect/>
          </a:stretch>
        </p:blipFill>
        <p:spPr>
          <a:xfrm>
            <a:off x="6301458" y="1544368"/>
            <a:ext cx="5588354" cy="3162447"/>
          </a:xfrm>
          <a:prstGeom prst="rect">
            <a:avLst/>
          </a:prstGeom>
          <a:effectLst>
            <a:glow rad="228600">
              <a:schemeClr val="accent2">
                <a:satMod val="175000"/>
                <a:alpha val="40000"/>
              </a:schemeClr>
            </a:glow>
          </a:effectLst>
        </p:spPr>
      </p:pic>
      <p:sp>
        <p:nvSpPr>
          <p:cNvPr id="15" name="TextBox 14">
            <a:extLst>
              <a:ext uri="{FF2B5EF4-FFF2-40B4-BE49-F238E27FC236}">
                <a16:creationId xmlns:a16="http://schemas.microsoft.com/office/drawing/2014/main" id="{E5134096-E9CC-0308-57EA-9E0C49970327}"/>
              </a:ext>
            </a:extLst>
          </p:cNvPr>
          <p:cNvSpPr txBox="1"/>
          <p:nvPr/>
        </p:nvSpPr>
        <p:spPr>
          <a:xfrm>
            <a:off x="6859243" y="4994261"/>
            <a:ext cx="4673954" cy="1754326"/>
          </a:xfrm>
          <a:prstGeom prst="rect">
            <a:avLst/>
          </a:prstGeom>
          <a:noFill/>
          <a:ln w="38100">
            <a:solidFill>
              <a:schemeClr val="bg2">
                <a:lumMod val="40000"/>
                <a:lumOff val="60000"/>
              </a:schemeClr>
            </a:solidFill>
          </a:ln>
          <a:effectLst>
            <a:glow rad="101600">
              <a:schemeClr val="accent2">
                <a:satMod val="175000"/>
                <a:alpha val="40000"/>
              </a:schemeClr>
            </a:glow>
          </a:effectLst>
        </p:spPr>
        <p:txBody>
          <a:bodyPr wrap="square" rtlCol="0">
            <a:spAutoFit/>
          </a:bodyPr>
          <a:lstStyle>
            <a:defPPr>
              <a:defRPr lang="en-US"/>
            </a:defPPr>
            <a:lvl1pPr marL="285750" indent="-285750">
              <a:buFont typeface="Wingdings" panose="05000000000000000000" pitchFamily="2" charset="2"/>
              <a:buChar char="v"/>
              <a:defRPr>
                <a:latin typeface="Arial" panose="020B0604020202020204" pitchFamily="34" charset="0"/>
                <a:cs typeface="Arial" panose="020B0604020202020204" pitchFamily="34" charset="0"/>
              </a:defRPr>
            </a:lvl1pPr>
          </a:lstStyle>
          <a:p>
            <a:r>
              <a:rPr lang="en-US" dirty="0"/>
              <a:t>The Male with chest pain need immediate attention.</a:t>
            </a:r>
          </a:p>
          <a:p>
            <a:endParaRPr lang="en-US" dirty="0"/>
          </a:p>
          <a:p>
            <a:r>
              <a:rPr lang="en-US" dirty="0"/>
              <a:t>The male and female having chest pain stage 2 should be diagnosed.</a:t>
            </a:r>
          </a:p>
          <a:p>
            <a:endParaRPr lang="en-IN" dirty="0"/>
          </a:p>
        </p:txBody>
      </p:sp>
    </p:spTree>
    <p:extLst>
      <p:ext uri="{BB962C8B-B14F-4D97-AF65-F5344CB8AC3E}">
        <p14:creationId xmlns:p14="http://schemas.microsoft.com/office/powerpoint/2010/main" val="141866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10436" y="891444"/>
            <a:ext cx="444352" cy="400110"/>
          </a:xfrm>
          <a:prstGeom prst="rect">
            <a:avLst/>
          </a:prstGeom>
          <a:noFill/>
        </p:spPr>
        <p:txBody>
          <a:bodyPr wrap="none" rtlCol="0">
            <a:spAutoFit/>
          </a:bodyPr>
          <a:lstStyle/>
          <a:p>
            <a:r>
              <a:rPr lang="en-IN" sz="2000" b="1" dirty="0">
                <a:ln w="19050">
                  <a:solidFill>
                    <a:schemeClr val="tx1"/>
                  </a:solidFill>
                </a:ln>
              </a:rPr>
              <a:t>11</a:t>
            </a:r>
          </a:p>
        </p:txBody>
      </p:sp>
      <p:pic>
        <p:nvPicPr>
          <p:cNvPr id="3" name="Picture 2">
            <a:extLst>
              <a:ext uri="{FF2B5EF4-FFF2-40B4-BE49-F238E27FC236}">
                <a16:creationId xmlns:a16="http://schemas.microsoft.com/office/drawing/2014/main" id="{76E7AF14-F649-4BBD-E2DB-043763F0A120}"/>
              </a:ext>
            </a:extLst>
          </p:cNvPr>
          <p:cNvPicPr>
            <a:picLocks noChangeAspect="1"/>
          </p:cNvPicPr>
          <p:nvPr/>
        </p:nvPicPr>
        <p:blipFill>
          <a:blip r:embed="rId10"/>
          <a:stretch>
            <a:fillRect/>
          </a:stretch>
        </p:blipFill>
        <p:spPr>
          <a:xfrm>
            <a:off x="372072" y="1976378"/>
            <a:ext cx="6122105" cy="3386428"/>
          </a:xfrm>
          <a:prstGeom prst="rect">
            <a:avLst/>
          </a:prstGeom>
          <a:effectLst>
            <a:glow rad="228600">
              <a:schemeClr val="accent2">
                <a:satMod val="175000"/>
                <a:alpha val="40000"/>
              </a:schemeClr>
            </a:glow>
          </a:effectLst>
        </p:spPr>
      </p:pic>
      <p:sp>
        <p:nvSpPr>
          <p:cNvPr id="5" name="TextBox 4">
            <a:extLst>
              <a:ext uri="{FF2B5EF4-FFF2-40B4-BE49-F238E27FC236}">
                <a16:creationId xmlns:a16="http://schemas.microsoft.com/office/drawing/2014/main" id="{C86F9F61-7AC4-EA15-3008-F0630D344F23}"/>
              </a:ext>
            </a:extLst>
          </p:cNvPr>
          <p:cNvSpPr txBox="1"/>
          <p:nvPr/>
        </p:nvSpPr>
        <p:spPr>
          <a:xfrm>
            <a:off x="528894" y="386411"/>
            <a:ext cx="6694866" cy="769441"/>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dirty="0"/>
              <a:t>Number of Blocked Major Vessels</a:t>
            </a:r>
          </a:p>
        </p:txBody>
      </p:sp>
      <p:sp>
        <p:nvSpPr>
          <p:cNvPr id="13" name="TextBox 12">
            <a:extLst>
              <a:ext uri="{FF2B5EF4-FFF2-40B4-BE49-F238E27FC236}">
                <a16:creationId xmlns:a16="http://schemas.microsoft.com/office/drawing/2014/main" id="{2067B23C-8C0F-7B01-7456-F171AC38C42E}"/>
              </a:ext>
            </a:extLst>
          </p:cNvPr>
          <p:cNvSpPr txBox="1"/>
          <p:nvPr/>
        </p:nvSpPr>
        <p:spPr>
          <a:xfrm>
            <a:off x="7144404" y="2891141"/>
            <a:ext cx="4066032" cy="1938992"/>
          </a:xfrm>
          <a:prstGeom prst="rect">
            <a:avLst/>
          </a:prstGeom>
          <a:noFill/>
          <a:ln w="38100">
            <a:solidFill>
              <a:schemeClr val="bg2">
                <a:lumMod val="40000"/>
                <a:lumOff val="60000"/>
              </a:schemeClr>
            </a:solidFill>
          </a:ln>
          <a:effectLst>
            <a:glow rad="101600">
              <a:schemeClr val="accent2">
                <a:satMod val="175000"/>
                <a:alpha val="40000"/>
              </a:schemeClr>
            </a:glow>
          </a:effectLst>
        </p:spPr>
        <p:txBody>
          <a:bodyPr wrap="square" rtlCol="0">
            <a:spAutoFit/>
          </a:bodyPr>
          <a:lstStyle>
            <a:defPPr>
              <a:defRPr lang="en-US"/>
            </a:defPPr>
            <a:lvl1pPr marL="285750" indent="-285750">
              <a:buFont typeface="Wingdings" panose="05000000000000000000" pitchFamily="2" charset="2"/>
              <a:buChar char="v"/>
              <a:defRPr>
                <a:latin typeface="Arial" panose="020B0604020202020204" pitchFamily="34" charset="0"/>
                <a:cs typeface="Arial" panose="020B0604020202020204" pitchFamily="34" charset="0"/>
              </a:defRPr>
            </a:lvl1pPr>
          </a:lstStyle>
          <a:p>
            <a:pPr marL="0" indent="0">
              <a:buNone/>
            </a:pPr>
            <a:r>
              <a:rPr lang="en-US" sz="2400" dirty="0"/>
              <a:t>There are more cases of heart attack with number of blocked vessels atleast 1 and maximum cases with 3 blocked nerves.</a:t>
            </a:r>
          </a:p>
        </p:txBody>
      </p:sp>
    </p:spTree>
    <p:extLst>
      <p:ext uri="{BB962C8B-B14F-4D97-AF65-F5344CB8AC3E}">
        <p14:creationId xmlns:p14="http://schemas.microsoft.com/office/powerpoint/2010/main" val="470009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extLst>
                  <p:ext uri="{D42A27DB-BD31-4B8C-83A1-F6EECF244321}">
                    <p14:modId xmlns:p14="http://schemas.microsoft.com/office/powerpoint/2010/main" val="3783018852"/>
                  </p:ext>
                </p:extLst>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18753" y="870930"/>
            <a:ext cx="444352" cy="400110"/>
          </a:xfrm>
          <a:prstGeom prst="rect">
            <a:avLst/>
          </a:prstGeom>
          <a:noFill/>
        </p:spPr>
        <p:txBody>
          <a:bodyPr wrap="none" rtlCol="0">
            <a:spAutoFit/>
          </a:bodyPr>
          <a:lstStyle/>
          <a:p>
            <a:r>
              <a:rPr lang="en-IN" sz="2000" b="1" dirty="0">
                <a:ln w="19050">
                  <a:solidFill>
                    <a:schemeClr val="tx1"/>
                  </a:solidFill>
                </a:ln>
              </a:rPr>
              <a:t>12</a:t>
            </a:r>
          </a:p>
        </p:txBody>
      </p:sp>
      <p:pic>
        <p:nvPicPr>
          <p:cNvPr id="3" name="Picture 2">
            <a:extLst>
              <a:ext uri="{FF2B5EF4-FFF2-40B4-BE49-F238E27FC236}">
                <a16:creationId xmlns:a16="http://schemas.microsoft.com/office/drawing/2014/main" id="{80FC8376-C777-32C8-591C-90A54FDC8B5D}"/>
              </a:ext>
            </a:extLst>
          </p:cNvPr>
          <p:cNvPicPr>
            <a:picLocks noChangeAspect="1"/>
          </p:cNvPicPr>
          <p:nvPr/>
        </p:nvPicPr>
        <p:blipFill>
          <a:blip r:embed="rId10"/>
          <a:stretch>
            <a:fillRect/>
          </a:stretch>
        </p:blipFill>
        <p:spPr>
          <a:xfrm>
            <a:off x="372072" y="1467523"/>
            <a:ext cx="10460736" cy="3557710"/>
          </a:xfrm>
          <a:prstGeom prst="rect">
            <a:avLst/>
          </a:prstGeom>
          <a:effectLst>
            <a:glow rad="228600">
              <a:schemeClr val="accent2">
                <a:satMod val="175000"/>
                <a:alpha val="40000"/>
              </a:schemeClr>
            </a:glow>
          </a:effectLst>
        </p:spPr>
      </p:pic>
      <p:sp>
        <p:nvSpPr>
          <p:cNvPr id="5" name="TextBox 4">
            <a:extLst>
              <a:ext uri="{FF2B5EF4-FFF2-40B4-BE49-F238E27FC236}">
                <a16:creationId xmlns:a16="http://schemas.microsoft.com/office/drawing/2014/main" id="{B8EFA8B4-A774-28A1-42D2-7E8C6F9F57DC}"/>
              </a:ext>
            </a:extLst>
          </p:cNvPr>
          <p:cNvSpPr txBox="1"/>
          <p:nvPr/>
        </p:nvSpPr>
        <p:spPr>
          <a:xfrm>
            <a:off x="528894" y="386411"/>
            <a:ext cx="4692330" cy="769441"/>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dirty="0"/>
              <a:t>Resting Blood Pressure</a:t>
            </a:r>
          </a:p>
        </p:txBody>
      </p:sp>
      <p:sp>
        <p:nvSpPr>
          <p:cNvPr id="13" name="TextBox 12">
            <a:extLst>
              <a:ext uri="{FF2B5EF4-FFF2-40B4-BE49-F238E27FC236}">
                <a16:creationId xmlns:a16="http://schemas.microsoft.com/office/drawing/2014/main" id="{529C4FF0-FFF7-96A3-AAF2-98B29EA708E3}"/>
              </a:ext>
            </a:extLst>
          </p:cNvPr>
          <p:cNvSpPr txBox="1"/>
          <p:nvPr/>
        </p:nvSpPr>
        <p:spPr>
          <a:xfrm>
            <a:off x="372072" y="5271260"/>
            <a:ext cx="10603340" cy="1200329"/>
          </a:xfrm>
          <a:prstGeom prst="rect">
            <a:avLst/>
          </a:prstGeom>
          <a:noFill/>
          <a:ln w="38100">
            <a:solidFill>
              <a:schemeClr val="bg2">
                <a:lumMod val="40000"/>
                <a:lumOff val="60000"/>
              </a:schemeClr>
            </a:solidFill>
          </a:ln>
          <a:effectLst>
            <a:glow rad="101600">
              <a:schemeClr val="accent2">
                <a:satMod val="175000"/>
                <a:alpha val="40000"/>
              </a:schemeClr>
            </a:glow>
          </a:effectLst>
        </p:spPr>
        <p:txBody>
          <a:bodyPr wrap="square" rtlCol="0">
            <a:spAutoFit/>
          </a:bodyPr>
          <a:lstStyle>
            <a:defPPr>
              <a:defRPr lang="en-US"/>
            </a:defPPr>
            <a:lvl1pPr indent="0">
              <a:buFont typeface="Wingdings" panose="05000000000000000000" pitchFamily="2" charset="2"/>
              <a:buNone/>
              <a:defRPr sz="2400">
                <a:latin typeface="Arial" panose="020B0604020202020204" pitchFamily="34" charset="0"/>
                <a:cs typeface="Arial" panose="020B0604020202020204" pitchFamily="34" charset="0"/>
              </a:defRPr>
            </a:lvl1pPr>
          </a:lstStyle>
          <a:p>
            <a:pPr marL="285750" indent="-285750">
              <a:buFont typeface="Wingdings" panose="05000000000000000000" pitchFamily="2" charset="2"/>
              <a:buChar char="v"/>
            </a:pPr>
            <a:r>
              <a:rPr lang="en-US" sz="1800" dirty="0"/>
              <a:t>People with resting blood pressure ranges from 130 to 140 and 120 bps have positive diagnosis while too much less resting bp like 90 to 112 also cause heart issues.</a:t>
            </a:r>
          </a:p>
          <a:p>
            <a:endParaRPr lang="en-US" sz="1800" dirty="0"/>
          </a:p>
          <a:p>
            <a:pPr marL="285750" indent="-285750">
              <a:buFont typeface="Wingdings" panose="05000000000000000000" pitchFamily="2" charset="2"/>
              <a:buChar char="v"/>
            </a:pPr>
            <a:r>
              <a:rPr lang="en-US" sz="1800" dirty="0"/>
              <a:t>There are maximum people near 130 to 131 bp. </a:t>
            </a:r>
          </a:p>
        </p:txBody>
      </p:sp>
    </p:spTree>
    <p:extLst>
      <p:ext uri="{BB962C8B-B14F-4D97-AF65-F5344CB8AC3E}">
        <p14:creationId xmlns:p14="http://schemas.microsoft.com/office/powerpoint/2010/main" val="2180678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10436" y="918876"/>
            <a:ext cx="444352" cy="400110"/>
          </a:xfrm>
          <a:prstGeom prst="rect">
            <a:avLst/>
          </a:prstGeom>
          <a:noFill/>
        </p:spPr>
        <p:txBody>
          <a:bodyPr wrap="none" rtlCol="0">
            <a:spAutoFit/>
          </a:bodyPr>
          <a:lstStyle/>
          <a:p>
            <a:r>
              <a:rPr lang="en-IN" sz="2000" b="1" dirty="0">
                <a:ln w="19050">
                  <a:solidFill>
                    <a:schemeClr val="tx1"/>
                  </a:solidFill>
                </a:ln>
              </a:rPr>
              <a:t>13</a:t>
            </a:r>
          </a:p>
        </p:txBody>
      </p:sp>
      <p:sp>
        <p:nvSpPr>
          <p:cNvPr id="2" name="TextBox 1">
            <a:extLst>
              <a:ext uri="{FF2B5EF4-FFF2-40B4-BE49-F238E27FC236}">
                <a16:creationId xmlns:a16="http://schemas.microsoft.com/office/drawing/2014/main" id="{FE180931-72D4-2B9A-44A9-C2EE83A1B7A9}"/>
              </a:ext>
            </a:extLst>
          </p:cNvPr>
          <p:cNvSpPr txBox="1"/>
          <p:nvPr/>
        </p:nvSpPr>
        <p:spPr>
          <a:xfrm>
            <a:off x="164592" y="2157013"/>
            <a:ext cx="2935224" cy="830997"/>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sz="4800" dirty="0"/>
              <a:t>DASHBOARD</a:t>
            </a:r>
          </a:p>
        </p:txBody>
      </p:sp>
      <p:pic>
        <p:nvPicPr>
          <p:cNvPr id="5" name="Picture 4">
            <a:extLst>
              <a:ext uri="{FF2B5EF4-FFF2-40B4-BE49-F238E27FC236}">
                <a16:creationId xmlns:a16="http://schemas.microsoft.com/office/drawing/2014/main" id="{675B0F9B-DBF2-87AB-3011-5A63B56C4AED}"/>
              </a:ext>
            </a:extLst>
          </p:cNvPr>
          <p:cNvPicPr>
            <a:picLocks noChangeAspect="1"/>
          </p:cNvPicPr>
          <p:nvPr/>
        </p:nvPicPr>
        <p:blipFill>
          <a:blip r:embed="rId10"/>
          <a:stretch>
            <a:fillRect/>
          </a:stretch>
        </p:blipFill>
        <p:spPr>
          <a:xfrm>
            <a:off x="3288792" y="353169"/>
            <a:ext cx="8848892" cy="5921440"/>
          </a:xfrm>
          <a:prstGeom prst="rect">
            <a:avLst/>
          </a:prstGeom>
        </p:spPr>
      </p:pic>
    </p:spTree>
    <p:extLst>
      <p:ext uri="{BB962C8B-B14F-4D97-AF65-F5344CB8AC3E}">
        <p14:creationId xmlns:p14="http://schemas.microsoft.com/office/powerpoint/2010/main" val="2157014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10436" y="918876"/>
            <a:ext cx="444352" cy="400110"/>
          </a:xfrm>
          <a:prstGeom prst="rect">
            <a:avLst/>
          </a:prstGeom>
          <a:noFill/>
        </p:spPr>
        <p:txBody>
          <a:bodyPr wrap="none" rtlCol="0">
            <a:spAutoFit/>
          </a:bodyPr>
          <a:lstStyle/>
          <a:p>
            <a:r>
              <a:rPr lang="en-IN" sz="2000" b="1" dirty="0">
                <a:ln w="19050">
                  <a:solidFill>
                    <a:schemeClr val="tx1"/>
                  </a:solidFill>
                </a:ln>
              </a:rPr>
              <a:t>14</a:t>
            </a:r>
          </a:p>
        </p:txBody>
      </p:sp>
      <p:sp>
        <p:nvSpPr>
          <p:cNvPr id="2" name="TextBox 1">
            <a:extLst>
              <a:ext uri="{FF2B5EF4-FFF2-40B4-BE49-F238E27FC236}">
                <a16:creationId xmlns:a16="http://schemas.microsoft.com/office/drawing/2014/main" id="{596418D6-385B-9D5E-7D7F-B780F375139E}"/>
              </a:ext>
            </a:extLst>
          </p:cNvPr>
          <p:cNvSpPr txBox="1"/>
          <p:nvPr/>
        </p:nvSpPr>
        <p:spPr>
          <a:xfrm>
            <a:off x="667512" y="423472"/>
            <a:ext cx="2935224" cy="830997"/>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sz="4800" dirty="0"/>
              <a:t>CONCLUSION</a:t>
            </a:r>
          </a:p>
        </p:txBody>
      </p:sp>
      <p:sp>
        <p:nvSpPr>
          <p:cNvPr id="5" name="TextBox 4">
            <a:extLst>
              <a:ext uri="{FF2B5EF4-FFF2-40B4-BE49-F238E27FC236}">
                <a16:creationId xmlns:a16="http://schemas.microsoft.com/office/drawing/2014/main" id="{E953D906-1489-4A16-ED86-92A45D626B89}"/>
              </a:ext>
            </a:extLst>
          </p:cNvPr>
          <p:cNvSpPr txBox="1"/>
          <p:nvPr/>
        </p:nvSpPr>
        <p:spPr>
          <a:xfrm>
            <a:off x="740664" y="1925151"/>
            <a:ext cx="9829800" cy="3785652"/>
          </a:xfrm>
          <a:prstGeom prst="rect">
            <a:avLst/>
          </a:prstGeom>
          <a:noFill/>
          <a:ln w="38100">
            <a:noFill/>
          </a:ln>
          <a:effectLst>
            <a:glow rad="101600">
              <a:schemeClr val="accent2">
                <a:satMod val="175000"/>
                <a:alpha val="40000"/>
              </a:schemeClr>
            </a:glow>
          </a:effectLst>
        </p:spPr>
        <p:txBody>
          <a:bodyPr wrap="square" rtlCol="0">
            <a:spAutoFit/>
          </a:bodyPr>
          <a:lstStyle>
            <a:defPPr>
              <a:defRPr lang="en-US"/>
            </a:defPPr>
            <a:lvl1pPr marL="285750" indent="-285750">
              <a:buFont typeface="Wingdings" panose="05000000000000000000" pitchFamily="2" charset="2"/>
              <a:buChar char="v"/>
              <a:defRPr>
                <a:latin typeface="Arial" panose="020B0604020202020204" pitchFamily="34" charset="0"/>
                <a:cs typeface="Arial" panose="020B0604020202020204" pitchFamily="34" charset="0"/>
              </a:defRPr>
            </a:lvl1pPr>
          </a:lstStyle>
          <a:p>
            <a:r>
              <a:rPr lang="en-US" sz="2000" dirty="0"/>
              <a:t>Chest Pain (CP) and Maximum Heart Rate Achieved (</a:t>
            </a:r>
            <a:r>
              <a:rPr lang="en-US" sz="2000" dirty="0" err="1"/>
              <a:t>thalach</a:t>
            </a:r>
            <a:r>
              <a:rPr lang="en-US" sz="2000" dirty="0"/>
              <a:t>) are the most significant predictors of heart disease.</a:t>
            </a:r>
          </a:p>
          <a:p>
            <a:pPr marL="0" indent="0">
              <a:buNone/>
            </a:pPr>
            <a:endParaRPr lang="en-US" sz="2000" dirty="0"/>
          </a:p>
          <a:p>
            <a:r>
              <a:rPr lang="en-US" sz="2000" dirty="0"/>
              <a:t>Age, gender, blood disorders, and specific resting blood pressure ranges are additional risk factors.</a:t>
            </a:r>
          </a:p>
          <a:p>
            <a:pPr marL="0" indent="0">
              <a:buNone/>
            </a:pPr>
            <a:endParaRPr lang="en-US" sz="2000" dirty="0"/>
          </a:p>
          <a:p>
            <a:r>
              <a:rPr lang="en-US" sz="2000" dirty="0"/>
              <a:t>Early detection and intervention are crucial for preventing severe heart disease complications.</a:t>
            </a:r>
          </a:p>
          <a:p>
            <a:pPr marL="0" indent="0">
              <a:buNone/>
            </a:pPr>
            <a:endParaRPr lang="en-US" sz="2000" dirty="0"/>
          </a:p>
          <a:p>
            <a:r>
              <a:rPr lang="en-US" sz="2000" dirty="0"/>
              <a:t>It is recommended to prioritize individuals with CP=1 or 2 for further evaluation, implement lifestyle modifications to reduce risk factors, and conduct regular health checkups, especially for those in high-risk groups.</a:t>
            </a:r>
          </a:p>
        </p:txBody>
      </p:sp>
    </p:spTree>
    <p:extLst>
      <p:ext uri="{BB962C8B-B14F-4D97-AF65-F5344CB8AC3E}">
        <p14:creationId xmlns:p14="http://schemas.microsoft.com/office/powerpoint/2010/main" val="418587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14C1FD-72A6-15FB-3881-86FD1D9FB3E5}"/>
              </a:ext>
            </a:extLst>
          </p:cNvPr>
          <p:cNvSpPr txBox="1"/>
          <p:nvPr/>
        </p:nvSpPr>
        <p:spPr>
          <a:xfrm>
            <a:off x="2130552" y="1325880"/>
            <a:ext cx="7580376" cy="3602736"/>
          </a:xfrm>
          <a:prstGeom prst="rect">
            <a:avLst/>
          </a:prstGeom>
          <a:noFill/>
        </p:spPr>
        <p:txBody>
          <a:bodyPr wrap="square" rtlCol="0">
            <a:spAutoFit/>
          </a:bodyPr>
          <a:lstStyle/>
          <a:p>
            <a:endParaRPr lang="en-IN" dirty="0"/>
          </a:p>
        </p:txBody>
      </p:sp>
      <p:sp>
        <p:nvSpPr>
          <p:cNvPr id="3" name="Flowchart: Punched Tape 2">
            <a:extLst>
              <a:ext uri="{FF2B5EF4-FFF2-40B4-BE49-F238E27FC236}">
                <a16:creationId xmlns:a16="http://schemas.microsoft.com/office/drawing/2014/main" id="{BE4EA741-7365-5612-008B-506D8F64559F}"/>
              </a:ext>
            </a:extLst>
          </p:cNvPr>
          <p:cNvSpPr/>
          <p:nvPr/>
        </p:nvSpPr>
        <p:spPr>
          <a:xfrm>
            <a:off x="1825752" y="1124712"/>
            <a:ext cx="8540496" cy="4773168"/>
          </a:xfrm>
          <a:prstGeom prst="flowChartPunchedTape">
            <a:avLst/>
          </a:prstGeom>
          <a:solidFill>
            <a:schemeClr val="accent1">
              <a:lumMod val="50000"/>
            </a:schemeClr>
          </a:solidFill>
          <a:ln>
            <a:solidFill>
              <a:schemeClr val="accent2">
                <a:lumMod val="50000"/>
              </a:schemeClr>
            </a:solid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4AB371D-0089-5FBF-97AC-6AD3E05009E6}"/>
              </a:ext>
            </a:extLst>
          </p:cNvPr>
          <p:cNvSpPr txBox="1"/>
          <p:nvPr/>
        </p:nvSpPr>
        <p:spPr>
          <a:xfrm>
            <a:off x="3429000" y="2767280"/>
            <a:ext cx="6281928" cy="1323439"/>
          </a:xfrm>
          <a:prstGeom prst="rect">
            <a:avLst/>
          </a:prstGeom>
          <a:noFill/>
        </p:spPr>
        <p:txBody>
          <a:bodyPr wrap="square" rtlCol="0">
            <a:spAutoFit/>
          </a:bodyPr>
          <a:lstStyle/>
          <a:p>
            <a:r>
              <a:rPr lang="en-IN" sz="8000" b="1" dirty="0">
                <a:ln w="9525">
                  <a:solidFill>
                    <a:schemeClr val="bg1"/>
                  </a:solidFill>
                  <a:prstDash val="solid"/>
                </a:ln>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2765638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81769" y="900318"/>
            <a:ext cx="314510" cy="400110"/>
          </a:xfrm>
          <a:prstGeom prst="rect">
            <a:avLst/>
          </a:prstGeom>
          <a:noFill/>
        </p:spPr>
        <p:txBody>
          <a:bodyPr wrap="none" rtlCol="0">
            <a:spAutoFit/>
          </a:bodyPr>
          <a:lstStyle/>
          <a:p>
            <a:r>
              <a:rPr lang="en-IN" sz="2000" b="1" dirty="0">
                <a:ln w="19050">
                  <a:solidFill>
                    <a:schemeClr val="tx1"/>
                  </a:solidFill>
                </a:ln>
              </a:rPr>
              <a:t>2</a:t>
            </a:r>
          </a:p>
        </p:txBody>
      </p:sp>
      <p:sp>
        <p:nvSpPr>
          <p:cNvPr id="5" name="TextBox 4">
            <a:extLst>
              <a:ext uri="{FF2B5EF4-FFF2-40B4-BE49-F238E27FC236}">
                <a16:creationId xmlns:a16="http://schemas.microsoft.com/office/drawing/2014/main" id="{BB5831DE-41F3-9F49-9D3D-CF3B3C07C4E2}"/>
              </a:ext>
            </a:extLst>
          </p:cNvPr>
          <p:cNvSpPr txBox="1"/>
          <p:nvPr/>
        </p:nvSpPr>
        <p:spPr>
          <a:xfrm>
            <a:off x="438912" y="353169"/>
            <a:ext cx="6248827" cy="646331"/>
          </a:xfrm>
          <a:prstGeom prst="rect">
            <a:avLst/>
          </a:prstGeom>
          <a:noFill/>
          <a:ln w="76200">
            <a:solidFill>
              <a:schemeClr val="accent1">
                <a:lumMod val="75000"/>
              </a:schemeClr>
            </a:solidFill>
            <a:prstDash val="sysDash"/>
          </a:ln>
        </p:spPr>
        <p:txBody>
          <a:bodyPr wrap="none" rtlCol="0">
            <a:spAutoFit/>
          </a:bodyPr>
          <a:lstStyle/>
          <a:p>
            <a:r>
              <a:rPr lang="en-IN" sz="3600" b="1" dirty="0">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rPr>
              <a:t>INTRODUCTION + PROBLEM STATEMENT</a:t>
            </a:r>
          </a:p>
        </p:txBody>
      </p:sp>
      <p:sp>
        <p:nvSpPr>
          <p:cNvPr id="13" name="TextBox 12">
            <a:extLst>
              <a:ext uri="{FF2B5EF4-FFF2-40B4-BE49-F238E27FC236}">
                <a16:creationId xmlns:a16="http://schemas.microsoft.com/office/drawing/2014/main" id="{AC685CE9-35D7-7994-5095-989000330E88}"/>
              </a:ext>
            </a:extLst>
          </p:cNvPr>
          <p:cNvSpPr txBox="1"/>
          <p:nvPr/>
        </p:nvSpPr>
        <p:spPr>
          <a:xfrm>
            <a:off x="758717" y="2193305"/>
            <a:ext cx="10680307" cy="2585323"/>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Heart disease remains one of the leading causes of mortality worldwide, and early diagnosis is critical in preventing severe outcomes like heart attacks and strokes. Analyzing the problem of heart disease diagnosis involves exploring how to effectively identify patients at risk, improve diagnostic methods, and apply statistical and machine learning techniques for more accurate and faster predictions.</a:t>
            </a:r>
          </a:p>
          <a:p>
            <a:pPr marL="285750" indent="-285750">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Health is real wealth in the pandemic time we all realized the brute effects of covid-19 on all irrespective of any status. You are required to analyze this health and medical data for better future preparation.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486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81769" y="898237"/>
            <a:ext cx="314510" cy="400110"/>
          </a:xfrm>
          <a:prstGeom prst="rect">
            <a:avLst/>
          </a:prstGeom>
          <a:noFill/>
        </p:spPr>
        <p:txBody>
          <a:bodyPr wrap="none" rtlCol="0">
            <a:spAutoFit/>
          </a:bodyPr>
          <a:lstStyle/>
          <a:p>
            <a:r>
              <a:rPr lang="en-IN" sz="2000" b="1" dirty="0">
                <a:ln w="19050">
                  <a:solidFill>
                    <a:schemeClr val="tx1"/>
                  </a:solidFill>
                </a:ln>
              </a:rPr>
              <a:t>3</a:t>
            </a:r>
          </a:p>
        </p:txBody>
      </p:sp>
      <p:sp>
        <p:nvSpPr>
          <p:cNvPr id="5" name="TextBox 4">
            <a:extLst>
              <a:ext uri="{FF2B5EF4-FFF2-40B4-BE49-F238E27FC236}">
                <a16:creationId xmlns:a16="http://schemas.microsoft.com/office/drawing/2014/main" id="{717FC874-22F5-512C-2D9E-3AE75B5CFE9A}"/>
              </a:ext>
            </a:extLst>
          </p:cNvPr>
          <p:cNvSpPr txBox="1"/>
          <p:nvPr/>
        </p:nvSpPr>
        <p:spPr>
          <a:xfrm>
            <a:off x="445224" y="325404"/>
            <a:ext cx="4519968" cy="769441"/>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36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sz="4400" dirty="0"/>
              <a:t>Have a Look at Dataset</a:t>
            </a:r>
          </a:p>
        </p:txBody>
      </p:sp>
      <p:sp>
        <p:nvSpPr>
          <p:cNvPr id="11" name="TextBox 10">
            <a:extLst>
              <a:ext uri="{FF2B5EF4-FFF2-40B4-BE49-F238E27FC236}">
                <a16:creationId xmlns:a16="http://schemas.microsoft.com/office/drawing/2014/main" id="{A4CD5AEA-F47F-4CE4-B90C-2089815A00B8}"/>
              </a:ext>
            </a:extLst>
          </p:cNvPr>
          <p:cNvSpPr txBox="1"/>
          <p:nvPr/>
        </p:nvSpPr>
        <p:spPr>
          <a:xfrm>
            <a:off x="736069" y="1645224"/>
            <a:ext cx="10151297" cy="5078313"/>
          </a:xfrm>
          <a:prstGeom prst="rect">
            <a:avLst/>
          </a:prstGeom>
          <a:noFill/>
        </p:spPr>
        <p:txBody>
          <a:bodyPr wrap="square" rtlCol="0">
            <a:spAutoFit/>
          </a:bodyPr>
          <a:lstStyle/>
          <a:p>
            <a:pPr marL="285750" indent="-285750" algn="l">
              <a:buFont typeface="Wingdings" panose="05000000000000000000" pitchFamily="2" charset="2"/>
              <a:buChar char="v"/>
            </a:pPr>
            <a:r>
              <a:rPr lang="en-US" u="sng" dirty="0">
                <a:latin typeface="Arial" panose="020B0604020202020204" pitchFamily="34" charset="0"/>
                <a:cs typeface="Arial" panose="020B0604020202020204" pitchFamily="34" charset="0"/>
              </a:rPr>
              <a:t>Age-</a:t>
            </a:r>
            <a:r>
              <a:rPr lang="en-US" dirty="0">
                <a:latin typeface="Arial" panose="020B0604020202020204" pitchFamily="34" charset="0"/>
                <a:cs typeface="Arial" panose="020B0604020202020204" pitchFamily="34" charset="0"/>
              </a:rPr>
              <a:t> Age of the patient.</a:t>
            </a:r>
          </a:p>
          <a:p>
            <a:pPr algn="l"/>
            <a:endParaRPr lang="en-US"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US" u="sng" dirty="0" err="1">
                <a:latin typeface="Arial" panose="020B0604020202020204" pitchFamily="34" charset="0"/>
                <a:cs typeface="Arial" panose="020B0604020202020204" pitchFamily="34" charset="0"/>
              </a:rPr>
              <a:t>Restecg</a:t>
            </a:r>
            <a:r>
              <a:rPr lang="en-US" dirty="0">
                <a:latin typeface="Arial" panose="020B0604020202020204" pitchFamily="34" charset="0"/>
                <a:cs typeface="Arial" panose="020B0604020202020204" pitchFamily="34" charset="0"/>
              </a:rPr>
              <a:t> - resting electrocardiographic results with values 0,1,2 it measures heart electrical activity while you're at rest 0 - NORMAL 1 - ST-T WAVE ABNORMALITY 2 - LEFT VENTRICULAR HYPERTROPHY</a:t>
            </a:r>
          </a:p>
          <a:p>
            <a:pPr marL="285750" indent="-285750" algn="l">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US" u="sng" dirty="0" err="1">
                <a:latin typeface="Arial" panose="020B0604020202020204" pitchFamily="34" charset="0"/>
                <a:cs typeface="Arial" panose="020B0604020202020204" pitchFamily="34" charset="0"/>
              </a:rPr>
              <a:t>Thalach</a:t>
            </a:r>
            <a:r>
              <a:rPr lang="en-US" dirty="0">
                <a:latin typeface="Arial" panose="020B0604020202020204" pitchFamily="34" charset="0"/>
                <a:cs typeface="Arial" panose="020B0604020202020204" pitchFamily="34" charset="0"/>
              </a:rPr>
              <a:t> -  maximum heart rate achieved, a normal </a:t>
            </a:r>
            <a:r>
              <a:rPr lang="en-US" dirty="0" err="1">
                <a:latin typeface="Arial" panose="020B0604020202020204" pitchFamily="34" charset="0"/>
                <a:cs typeface="Arial" panose="020B0604020202020204" pitchFamily="34" charset="0"/>
              </a:rPr>
              <a:t>thalach</a:t>
            </a:r>
            <a:r>
              <a:rPr lang="en-US" dirty="0">
                <a:latin typeface="Arial" panose="020B0604020202020204" pitchFamily="34" charset="0"/>
                <a:cs typeface="Arial" panose="020B0604020202020204" pitchFamily="34" charset="0"/>
              </a:rPr>
              <a:t> is 220 – age.</a:t>
            </a:r>
          </a:p>
          <a:p>
            <a:pPr marL="285750" indent="-285750" algn="l">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US" u="sng" dirty="0" err="1">
                <a:latin typeface="Arial" panose="020B0604020202020204" pitchFamily="34" charset="0"/>
                <a:cs typeface="Arial" panose="020B0604020202020204" pitchFamily="34" charset="0"/>
              </a:rPr>
              <a:t>Exang</a:t>
            </a:r>
            <a:r>
              <a:rPr lang="en-US" dirty="0">
                <a:latin typeface="Arial" panose="020B0604020202020204" pitchFamily="34" charset="0"/>
                <a:cs typeface="Arial" panose="020B0604020202020204" pitchFamily="34" charset="0"/>
              </a:rPr>
              <a:t> - exercise induce angina (Stable angina) = a type of chest pain occurs when heart needs more oxygen during physical activity.</a:t>
            </a:r>
          </a:p>
          <a:p>
            <a:pPr marL="285750" indent="-285750" algn="l">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US" u="sng" dirty="0" err="1">
                <a:latin typeface="Arial" panose="020B0604020202020204" pitchFamily="34" charset="0"/>
                <a:cs typeface="Arial" panose="020B0604020202020204" pitchFamily="34" charset="0"/>
              </a:rPr>
              <a:t>Oldpeak</a:t>
            </a:r>
            <a:r>
              <a:rPr lang="en-US" dirty="0">
                <a:latin typeface="Arial" panose="020B0604020202020204" pitchFamily="34" charset="0"/>
                <a:cs typeface="Arial" panose="020B0604020202020204" pitchFamily="34" charset="0"/>
              </a:rPr>
              <a:t> - ST depression induced by exercise relative to rest == a condition where the ST segment on an electrocardiogram (ECG) appears lower during physical exertion compared to its level at rest </a:t>
            </a:r>
            <a:r>
              <a:rPr lang="en-US" dirty="0" err="1">
                <a:latin typeface="Arial" panose="020B0604020202020204" pitchFamily="34" charset="0"/>
                <a:cs typeface="Arial" panose="020B0604020202020204" pitchFamily="34" charset="0"/>
              </a:rPr>
              <a:t>atmost</a:t>
            </a:r>
            <a:r>
              <a:rPr lang="en-US" dirty="0">
                <a:latin typeface="Arial" panose="020B0604020202020204" pitchFamily="34" charset="0"/>
                <a:cs typeface="Arial" panose="020B0604020202020204" pitchFamily="34" charset="0"/>
              </a:rPr>
              <a:t> 1 is normal range while more than 2 consider to be more indicative of coronary artery disease.</a:t>
            </a:r>
          </a:p>
          <a:p>
            <a:pPr marL="285750" indent="-285750" algn="l">
              <a:buFont typeface="Wingdings" panose="05000000000000000000" pitchFamily="2" charset="2"/>
              <a:buChar char="v"/>
            </a:pPr>
            <a:endParaRPr lang="en-US" b="0" i="0" dirty="0">
              <a:solidFill>
                <a:srgbClr val="D5D5D5"/>
              </a:solidFill>
              <a:effectLst/>
              <a:latin typeface="Roboto" panose="02000000000000000000" pitchFamily="2" charset="0"/>
            </a:endParaRPr>
          </a:p>
          <a:p>
            <a:pPr marL="285750" indent="-285750" algn="l">
              <a:buFont typeface="Wingdings" panose="05000000000000000000" pitchFamily="2" charset="2"/>
              <a:buChar char="v"/>
            </a:pPr>
            <a:endParaRPr lang="en-US" b="0" i="0" dirty="0">
              <a:solidFill>
                <a:srgbClr val="D5D5D5"/>
              </a:solidFill>
              <a:effectLst/>
              <a:latin typeface="Roboto" panose="02000000000000000000" pitchFamily="2" charset="0"/>
            </a:endParaRPr>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2567465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81769" y="898237"/>
            <a:ext cx="314510" cy="400110"/>
          </a:xfrm>
          <a:prstGeom prst="rect">
            <a:avLst/>
          </a:prstGeom>
          <a:noFill/>
        </p:spPr>
        <p:txBody>
          <a:bodyPr wrap="none" rtlCol="0">
            <a:spAutoFit/>
          </a:bodyPr>
          <a:lstStyle/>
          <a:p>
            <a:r>
              <a:rPr lang="en-IN" sz="2000" b="1" dirty="0">
                <a:ln w="19050">
                  <a:solidFill>
                    <a:schemeClr val="tx1"/>
                  </a:solidFill>
                </a:ln>
              </a:rPr>
              <a:t>4</a:t>
            </a:r>
          </a:p>
        </p:txBody>
      </p:sp>
      <p:sp>
        <p:nvSpPr>
          <p:cNvPr id="2" name="TextBox 1">
            <a:extLst>
              <a:ext uri="{FF2B5EF4-FFF2-40B4-BE49-F238E27FC236}">
                <a16:creationId xmlns:a16="http://schemas.microsoft.com/office/drawing/2014/main" id="{B9F8A165-178B-55AE-4EB6-F89D43F9A9D1}"/>
              </a:ext>
            </a:extLst>
          </p:cNvPr>
          <p:cNvSpPr txBox="1"/>
          <p:nvPr/>
        </p:nvSpPr>
        <p:spPr>
          <a:xfrm>
            <a:off x="1024243" y="2202688"/>
            <a:ext cx="9060132" cy="2862322"/>
          </a:xfrm>
          <a:prstGeom prst="rect">
            <a:avLst/>
          </a:prstGeom>
          <a:noFill/>
        </p:spPr>
        <p:txBody>
          <a:bodyPr wrap="square" rtlCol="0">
            <a:spAutoFit/>
          </a:bodyPr>
          <a:lstStyle/>
          <a:p>
            <a:pPr marL="285750" indent="-285750" algn="l">
              <a:buFont typeface="Wingdings" panose="05000000000000000000" pitchFamily="2" charset="2"/>
              <a:buChar char="v"/>
            </a:pPr>
            <a:r>
              <a:rPr lang="en-IN" u="sng" dirty="0">
                <a:latin typeface="Arial" panose="020B0604020202020204" pitchFamily="34" charset="0"/>
                <a:cs typeface="Arial" panose="020B0604020202020204" pitchFamily="34" charset="0"/>
              </a:rPr>
              <a:t>Slope</a:t>
            </a:r>
            <a:r>
              <a:rPr lang="en-IN" dirty="0">
                <a:latin typeface="Arial" panose="020B0604020202020204" pitchFamily="34" charset="0"/>
                <a:cs typeface="Arial" panose="020B0604020202020204" pitchFamily="34" charset="0"/>
              </a:rPr>
              <a:t> - the slope of the peak exercise ST segment 0 - Upsloping , 1 - Flat , 2 – </a:t>
            </a:r>
            <a:r>
              <a:rPr lang="en-IN" dirty="0" err="1">
                <a:latin typeface="Arial" panose="020B0604020202020204" pitchFamily="34" charset="0"/>
                <a:cs typeface="Arial" panose="020B0604020202020204" pitchFamily="34" charset="0"/>
              </a:rPr>
              <a:t>Downsloping</a:t>
            </a:r>
            <a:r>
              <a:rPr lang="en-IN" dirty="0">
                <a:latin typeface="Arial" panose="020B0604020202020204" pitchFamily="34" charset="0"/>
                <a:cs typeface="Arial" panose="020B0604020202020204" pitchFamily="34" charset="0"/>
              </a:rPr>
              <a:t>.</a:t>
            </a:r>
          </a:p>
          <a:p>
            <a:pPr marL="285750" indent="-285750" algn="l">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IN" u="sng" dirty="0">
                <a:latin typeface="Arial" panose="020B0604020202020204" pitchFamily="34" charset="0"/>
                <a:cs typeface="Arial" panose="020B0604020202020204" pitchFamily="34" charset="0"/>
              </a:rPr>
              <a:t>ca</a:t>
            </a:r>
            <a:r>
              <a:rPr lang="en-IN" dirty="0">
                <a:latin typeface="Arial" panose="020B0604020202020204" pitchFamily="34" charset="0"/>
                <a:cs typeface="Arial" panose="020B0604020202020204" pitchFamily="34" charset="0"/>
              </a:rPr>
              <a:t> - number of major vessels (0-3) coloured by </a:t>
            </a:r>
            <a:r>
              <a:rPr lang="en-IN" dirty="0" err="1">
                <a:latin typeface="Arial" panose="020B0604020202020204" pitchFamily="34" charset="0"/>
                <a:cs typeface="Arial" panose="020B0604020202020204" pitchFamily="34" charset="0"/>
              </a:rPr>
              <a:t>flourosopy</a:t>
            </a:r>
            <a:r>
              <a:rPr lang="en-IN" dirty="0">
                <a:latin typeface="Arial" panose="020B0604020202020204" pitchFamily="34" charset="0"/>
                <a:cs typeface="Arial" panose="020B0604020202020204" pitchFamily="34" charset="0"/>
              </a:rPr>
              <a:t>.</a:t>
            </a:r>
            <a:br>
              <a:rPr lang="en-IN"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IN" u="sng" dirty="0" err="1">
                <a:latin typeface="Arial" panose="020B0604020202020204" pitchFamily="34" charset="0"/>
                <a:cs typeface="Arial" panose="020B0604020202020204" pitchFamily="34" charset="0"/>
              </a:rPr>
              <a:t>Thal</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thalasemia</a:t>
            </a:r>
            <a:r>
              <a:rPr lang="en-IN" dirty="0">
                <a:latin typeface="Arial" panose="020B0604020202020204" pitchFamily="34" charset="0"/>
                <a:cs typeface="Arial" panose="020B0604020202020204" pitchFamily="34" charset="0"/>
              </a:rPr>
              <a:t>(blood disorder) 0 - NORMAL 1 - FIXED DEFFECT 2 - REVERSABLE DEFFECT.</a:t>
            </a:r>
          </a:p>
          <a:p>
            <a:pPr marL="285750" indent="-285750" algn="l">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IN" u="sng" dirty="0">
                <a:latin typeface="Arial" panose="020B0604020202020204" pitchFamily="34" charset="0"/>
                <a:cs typeface="Arial" panose="020B0604020202020204" pitchFamily="34" charset="0"/>
              </a:rPr>
              <a:t>Target</a:t>
            </a:r>
            <a:r>
              <a:rPr lang="en-IN" dirty="0">
                <a:latin typeface="Arial" panose="020B0604020202020204" pitchFamily="34" charset="0"/>
                <a:cs typeface="Arial" panose="020B0604020202020204" pitchFamily="34" charset="0"/>
              </a:rPr>
              <a:t> - 0 - Normal, 1 - </a:t>
            </a:r>
            <a:r>
              <a:rPr lang="en-IN" dirty="0" err="1">
                <a:latin typeface="Arial" panose="020B0604020202020204" pitchFamily="34" charset="0"/>
                <a:cs typeface="Arial" panose="020B0604020202020204" pitchFamily="34" charset="0"/>
              </a:rPr>
              <a:t>HeartAttack</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IN" dirty="0"/>
          </a:p>
        </p:txBody>
      </p:sp>
      <p:sp>
        <p:nvSpPr>
          <p:cNvPr id="3" name="TextBox 2">
            <a:extLst>
              <a:ext uri="{FF2B5EF4-FFF2-40B4-BE49-F238E27FC236}">
                <a16:creationId xmlns:a16="http://schemas.microsoft.com/office/drawing/2014/main" id="{A9224729-947F-BE60-D4FF-5847B59C7F1D}"/>
              </a:ext>
            </a:extLst>
          </p:cNvPr>
          <p:cNvSpPr txBox="1"/>
          <p:nvPr/>
        </p:nvSpPr>
        <p:spPr>
          <a:xfrm>
            <a:off x="445224" y="325404"/>
            <a:ext cx="4519968" cy="769441"/>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36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sz="4400" dirty="0"/>
              <a:t>Have a Look at Dataset</a:t>
            </a:r>
          </a:p>
        </p:txBody>
      </p:sp>
    </p:spTree>
    <p:extLst>
      <p:ext uri="{BB962C8B-B14F-4D97-AF65-F5344CB8AC3E}">
        <p14:creationId xmlns:p14="http://schemas.microsoft.com/office/powerpoint/2010/main" val="397511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81769" y="898237"/>
            <a:ext cx="314510" cy="400110"/>
          </a:xfrm>
          <a:prstGeom prst="rect">
            <a:avLst/>
          </a:prstGeom>
          <a:noFill/>
          <a:ln>
            <a:noFill/>
          </a:ln>
        </p:spPr>
        <p:txBody>
          <a:bodyPr wrap="none" rtlCol="0">
            <a:spAutoFit/>
          </a:bodyPr>
          <a:lstStyle/>
          <a:p>
            <a:r>
              <a:rPr lang="en-IN" sz="2000" b="1" dirty="0">
                <a:ln w="19050">
                  <a:solidFill>
                    <a:schemeClr val="tx1"/>
                  </a:solidFill>
                </a:ln>
              </a:rPr>
              <a:t>5</a:t>
            </a:r>
            <a:endParaRPr lang="en-IN" b="1" dirty="0">
              <a:ln w="19050">
                <a:solidFill>
                  <a:schemeClr val="tx1"/>
                </a:solidFill>
              </a:ln>
            </a:endParaRPr>
          </a:p>
        </p:txBody>
      </p:sp>
      <p:sp>
        <p:nvSpPr>
          <p:cNvPr id="5" name="TextBox 4">
            <a:extLst>
              <a:ext uri="{FF2B5EF4-FFF2-40B4-BE49-F238E27FC236}">
                <a16:creationId xmlns:a16="http://schemas.microsoft.com/office/drawing/2014/main" id="{C8715E32-3A47-6EF3-ED52-AFF50614FB0A}"/>
              </a:ext>
            </a:extLst>
          </p:cNvPr>
          <p:cNvSpPr txBox="1"/>
          <p:nvPr/>
        </p:nvSpPr>
        <p:spPr>
          <a:xfrm>
            <a:off x="301752" y="493776"/>
            <a:ext cx="4498848" cy="773793"/>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dirty="0"/>
              <a:t>Glimpse over the Data</a:t>
            </a:r>
          </a:p>
        </p:txBody>
      </p:sp>
      <p:pic>
        <p:nvPicPr>
          <p:cNvPr id="13" name="Picture 12">
            <a:extLst>
              <a:ext uri="{FF2B5EF4-FFF2-40B4-BE49-F238E27FC236}">
                <a16:creationId xmlns:a16="http://schemas.microsoft.com/office/drawing/2014/main" id="{ACB48FC9-0FC7-9AA7-F7AB-3CA6E8F56122}"/>
              </a:ext>
            </a:extLst>
          </p:cNvPr>
          <p:cNvPicPr>
            <a:picLocks noChangeAspect="1"/>
          </p:cNvPicPr>
          <p:nvPr/>
        </p:nvPicPr>
        <p:blipFill>
          <a:blip r:embed="rId10"/>
          <a:stretch>
            <a:fillRect/>
          </a:stretch>
        </p:blipFill>
        <p:spPr>
          <a:xfrm>
            <a:off x="5349234" y="690677"/>
            <a:ext cx="5279152" cy="5476646"/>
          </a:xfrm>
          <a:prstGeom prst="rect">
            <a:avLst/>
          </a:prstGeom>
          <a:effectLst>
            <a:glow rad="228600">
              <a:schemeClr val="accent2">
                <a:satMod val="175000"/>
                <a:alpha val="40000"/>
              </a:schemeClr>
            </a:glow>
          </a:effectLst>
        </p:spPr>
      </p:pic>
      <p:sp>
        <p:nvSpPr>
          <p:cNvPr id="14" name="TextBox 13">
            <a:extLst>
              <a:ext uri="{FF2B5EF4-FFF2-40B4-BE49-F238E27FC236}">
                <a16:creationId xmlns:a16="http://schemas.microsoft.com/office/drawing/2014/main" id="{A344EF7C-AB36-003C-36DB-558BD2ECA691}"/>
              </a:ext>
            </a:extLst>
          </p:cNvPr>
          <p:cNvSpPr txBox="1"/>
          <p:nvPr/>
        </p:nvSpPr>
        <p:spPr>
          <a:xfrm>
            <a:off x="284644" y="1549551"/>
            <a:ext cx="4717563" cy="4801314"/>
          </a:xfrm>
          <a:prstGeom prst="rect">
            <a:avLst/>
          </a:prstGeom>
          <a:noFill/>
        </p:spPr>
        <p:txBody>
          <a:bodyPr wrap="square" rtlCol="0">
            <a:spAutoFit/>
          </a:bodyPr>
          <a:lstStyle/>
          <a:p>
            <a:pPr marL="285750" indent="-285750" algn="l">
              <a:buFont typeface="Wingdings" panose="05000000000000000000" pitchFamily="2" charset="2"/>
              <a:buChar char="v"/>
            </a:pPr>
            <a:r>
              <a:rPr lang="en-US" dirty="0">
                <a:latin typeface="Arial" panose="020B0604020202020204" pitchFamily="34" charset="0"/>
                <a:cs typeface="Arial" panose="020B0604020202020204" pitchFamily="34" charset="0"/>
              </a:rPr>
              <a:t>According to the </a:t>
            </a:r>
            <a:r>
              <a:rPr lang="en-US" dirty="0" err="1">
                <a:latin typeface="Arial" panose="020B0604020202020204" pitchFamily="34" charset="0"/>
                <a:cs typeface="Arial" panose="020B0604020202020204" pitchFamily="34" charset="0"/>
              </a:rPr>
              <a:t>HeatMap</a:t>
            </a:r>
            <a:r>
              <a:rPr lang="en-US" dirty="0">
                <a:latin typeface="Arial" panose="020B0604020202020204" pitchFamily="34" charset="0"/>
                <a:cs typeface="Arial" panose="020B0604020202020204" pitchFamily="34" charset="0"/>
              </a:rPr>
              <a:t> CP(chest Pain) and </a:t>
            </a:r>
            <a:r>
              <a:rPr lang="en-US" dirty="0" err="1">
                <a:latin typeface="Arial" panose="020B0604020202020204" pitchFamily="34" charset="0"/>
                <a:cs typeface="Arial" panose="020B0604020202020204" pitchFamily="34" charset="0"/>
              </a:rPr>
              <a:t>thalach</a:t>
            </a:r>
            <a:r>
              <a:rPr lang="en-US" dirty="0">
                <a:latin typeface="Arial" panose="020B0604020202020204" pitchFamily="34" charset="0"/>
                <a:cs typeface="Arial" panose="020B0604020202020204" pitchFamily="34" charset="0"/>
              </a:rPr>
              <a:t>( maximum heart rate achieved ) are causing a great impact on deciding weather a patient will have heart problem or not.</a:t>
            </a:r>
          </a:p>
          <a:p>
            <a:pPr marL="285750" indent="-285750" algn="l">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US" dirty="0">
                <a:latin typeface="Arial" panose="020B0604020202020204" pitchFamily="34" charset="0"/>
                <a:cs typeface="Arial" panose="020B0604020202020204" pitchFamily="34" charset="0"/>
              </a:rPr>
              <a:t>slope and </a:t>
            </a:r>
            <a:r>
              <a:rPr lang="en-US" dirty="0" err="1">
                <a:latin typeface="Arial" panose="020B0604020202020204" pitchFamily="34" charset="0"/>
                <a:cs typeface="Arial" panose="020B0604020202020204" pitchFamily="34" charset="0"/>
              </a:rPr>
              <a:t>thalach</a:t>
            </a:r>
            <a:r>
              <a:rPr lang="en-US" dirty="0">
                <a:latin typeface="Arial" panose="020B0604020202020204" pitchFamily="34" charset="0"/>
                <a:cs typeface="Arial" panose="020B0604020202020204" pitchFamily="34" charset="0"/>
              </a:rPr>
              <a:t> has moderate </a:t>
            </a:r>
            <a:r>
              <a:rPr lang="en-US" dirty="0" err="1">
                <a:latin typeface="Arial" panose="020B0604020202020204" pitchFamily="34" charset="0"/>
                <a:cs typeface="Arial" panose="020B0604020202020204" pitchFamily="34" charset="0"/>
              </a:rPr>
              <a:t>realation</a:t>
            </a:r>
            <a:r>
              <a:rPr lang="en-US" dirty="0">
                <a:latin typeface="Arial" panose="020B0604020202020204" pitchFamily="34" charset="0"/>
                <a:cs typeface="Arial" panose="020B0604020202020204" pitchFamily="34" charset="0"/>
              </a:rPr>
              <a:t> with each other.</a:t>
            </a:r>
          </a:p>
          <a:p>
            <a:pPr marL="285750" indent="-285750" algn="l">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US" dirty="0" err="1">
                <a:latin typeface="Arial" panose="020B0604020202020204" pitchFamily="34" charset="0"/>
                <a:cs typeface="Arial" panose="020B0604020202020204" pitchFamily="34" charset="0"/>
              </a:rPr>
              <a:t>exang</a:t>
            </a:r>
            <a:r>
              <a:rPr lang="en-US" dirty="0">
                <a:latin typeface="Arial" panose="020B0604020202020204" pitchFamily="34" charset="0"/>
                <a:cs typeface="Arial" panose="020B0604020202020204" pitchFamily="34" charset="0"/>
              </a:rPr>
              <a:t>(exercise induce angina) has opposite impact on target i.e., with decrease in values of </a:t>
            </a:r>
            <a:r>
              <a:rPr lang="en-US" dirty="0" err="1">
                <a:latin typeface="Arial" panose="020B0604020202020204" pitchFamily="34" charset="0"/>
                <a:cs typeface="Arial" panose="020B0604020202020204" pitchFamily="34" charset="0"/>
              </a:rPr>
              <a:t>exang</a:t>
            </a:r>
            <a:r>
              <a:rPr lang="en-US" dirty="0">
                <a:latin typeface="Arial" panose="020B0604020202020204" pitchFamily="34" charset="0"/>
                <a:cs typeface="Arial" panose="020B0604020202020204" pitchFamily="34" charset="0"/>
              </a:rPr>
              <a:t> the cardiac problem is more to inclined.</a:t>
            </a:r>
          </a:p>
          <a:p>
            <a:pPr marL="285750" indent="-285750" algn="l">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v"/>
            </a:pPr>
            <a:r>
              <a:rPr lang="en-US" dirty="0">
                <a:latin typeface="Arial" panose="020B0604020202020204" pitchFamily="34" charset="0"/>
                <a:cs typeface="Arial" panose="020B0604020202020204" pitchFamily="34" charset="0"/>
              </a:rPr>
              <a:t>slope and </a:t>
            </a:r>
            <a:r>
              <a:rPr lang="en-US" dirty="0" err="1">
                <a:latin typeface="Arial" panose="020B0604020202020204" pitchFamily="34" charset="0"/>
                <a:cs typeface="Arial" panose="020B0604020202020204" pitchFamily="34" charset="0"/>
              </a:rPr>
              <a:t>oldpeak</a:t>
            </a:r>
            <a:r>
              <a:rPr lang="en-US" dirty="0">
                <a:latin typeface="Arial" panose="020B0604020202020204" pitchFamily="34" charset="0"/>
                <a:cs typeface="Arial" panose="020B0604020202020204" pitchFamily="34" charset="0"/>
              </a:rPr>
              <a:t> are more dependent in negative correlation.</a:t>
            </a:r>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1497859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81769" y="898237"/>
            <a:ext cx="314510" cy="400110"/>
          </a:xfrm>
          <a:prstGeom prst="rect">
            <a:avLst/>
          </a:prstGeom>
          <a:noFill/>
        </p:spPr>
        <p:txBody>
          <a:bodyPr wrap="none" rtlCol="0">
            <a:spAutoFit/>
          </a:bodyPr>
          <a:lstStyle/>
          <a:p>
            <a:r>
              <a:rPr lang="en-IN" sz="2000" b="1" dirty="0">
                <a:ln w="19050">
                  <a:solidFill>
                    <a:schemeClr val="tx1"/>
                  </a:solidFill>
                </a:ln>
              </a:rPr>
              <a:t>6</a:t>
            </a:r>
          </a:p>
        </p:txBody>
      </p:sp>
      <p:sp>
        <p:nvSpPr>
          <p:cNvPr id="2" name="TextBox 1">
            <a:extLst>
              <a:ext uri="{FF2B5EF4-FFF2-40B4-BE49-F238E27FC236}">
                <a16:creationId xmlns:a16="http://schemas.microsoft.com/office/drawing/2014/main" id="{FCB4A9C8-3277-F107-8080-565CBC62B02B}"/>
              </a:ext>
            </a:extLst>
          </p:cNvPr>
          <p:cNvSpPr txBox="1"/>
          <p:nvPr/>
        </p:nvSpPr>
        <p:spPr>
          <a:xfrm>
            <a:off x="667512" y="423472"/>
            <a:ext cx="3901440" cy="773793"/>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dirty="0"/>
              <a:t>Age Wise Diagnosis</a:t>
            </a:r>
          </a:p>
        </p:txBody>
      </p:sp>
      <p:pic>
        <p:nvPicPr>
          <p:cNvPr id="5" name="Picture 4">
            <a:extLst>
              <a:ext uri="{FF2B5EF4-FFF2-40B4-BE49-F238E27FC236}">
                <a16:creationId xmlns:a16="http://schemas.microsoft.com/office/drawing/2014/main" id="{D703898A-4ED7-3B7F-666B-27EE60D0C1DA}"/>
              </a:ext>
            </a:extLst>
          </p:cNvPr>
          <p:cNvPicPr>
            <a:picLocks noChangeAspect="1"/>
          </p:cNvPicPr>
          <p:nvPr/>
        </p:nvPicPr>
        <p:blipFill>
          <a:blip r:embed="rId10"/>
          <a:stretch>
            <a:fillRect/>
          </a:stretch>
        </p:blipFill>
        <p:spPr>
          <a:xfrm>
            <a:off x="729593" y="1727100"/>
            <a:ext cx="10552176" cy="3265000"/>
          </a:xfrm>
          <a:prstGeom prst="rect">
            <a:avLst/>
          </a:prstGeom>
          <a:effectLst>
            <a:glow rad="228600">
              <a:schemeClr val="accent2">
                <a:satMod val="175000"/>
                <a:alpha val="40000"/>
              </a:schemeClr>
            </a:glow>
          </a:effectLst>
        </p:spPr>
      </p:pic>
      <p:sp>
        <p:nvSpPr>
          <p:cNvPr id="13" name="TextBox 12">
            <a:extLst>
              <a:ext uri="{FF2B5EF4-FFF2-40B4-BE49-F238E27FC236}">
                <a16:creationId xmlns:a16="http://schemas.microsoft.com/office/drawing/2014/main" id="{2B33258F-1B3E-B8EB-32F7-40A04DE84530}"/>
              </a:ext>
            </a:extLst>
          </p:cNvPr>
          <p:cNvSpPr txBox="1"/>
          <p:nvPr/>
        </p:nvSpPr>
        <p:spPr>
          <a:xfrm>
            <a:off x="0" y="5575791"/>
            <a:ext cx="12399264" cy="369332"/>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This observation tells us that from age 41 to 54 there are cases of heart patient more than any other age group</a:t>
            </a:r>
          </a:p>
        </p:txBody>
      </p:sp>
    </p:spTree>
    <p:extLst>
      <p:ext uri="{BB962C8B-B14F-4D97-AF65-F5344CB8AC3E}">
        <p14:creationId xmlns:p14="http://schemas.microsoft.com/office/powerpoint/2010/main" val="1564532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81769" y="898237"/>
            <a:ext cx="314510" cy="400110"/>
          </a:xfrm>
          <a:prstGeom prst="rect">
            <a:avLst/>
          </a:prstGeom>
          <a:noFill/>
        </p:spPr>
        <p:txBody>
          <a:bodyPr wrap="none" rtlCol="0">
            <a:spAutoFit/>
          </a:bodyPr>
          <a:lstStyle/>
          <a:p>
            <a:r>
              <a:rPr lang="en-IN" sz="2000" b="1" dirty="0">
                <a:ln w="19050">
                  <a:solidFill>
                    <a:schemeClr val="tx1"/>
                  </a:solidFill>
                </a:ln>
              </a:rPr>
              <a:t>7</a:t>
            </a:r>
          </a:p>
        </p:txBody>
      </p:sp>
      <p:sp>
        <p:nvSpPr>
          <p:cNvPr id="2" name="TextBox 1">
            <a:extLst>
              <a:ext uri="{FF2B5EF4-FFF2-40B4-BE49-F238E27FC236}">
                <a16:creationId xmlns:a16="http://schemas.microsoft.com/office/drawing/2014/main" id="{996BA06B-DCF0-9E5A-0633-3A62535447F3}"/>
              </a:ext>
            </a:extLst>
          </p:cNvPr>
          <p:cNvSpPr txBox="1"/>
          <p:nvPr/>
        </p:nvSpPr>
        <p:spPr>
          <a:xfrm>
            <a:off x="667512" y="423472"/>
            <a:ext cx="7370064" cy="769441"/>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dirty="0"/>
              <a:t>Chest Pain Relativity with # of Patient</a:t>
            </a:r>
          </a:p>
        </p:txBody>
      </p:sp>
      <p:pic>
        <p:nvPicPr>
          <p:cNvPr id="5" name="Picture 4">
            <a:extLst>
              <a:ext uri="{FF2B5EF4-FFF2-40B4-BE49-F238E27FC236}">
                <a16:creationId xmlns:a16="http://schemas.microsoft.com/office/drawing/2014/main" id="{61193C69-F9DC-0386-1EF9-4EEEA855540E}"/>
              </a:ext>
            </a:extLst>
          </p:cNvPr>
          <p:cNvPicPr>
            <a:picLocks noChangeAspect="1"/>
          </p:cNvPicPr>
          <p:nvPr/>
        </p:nvPicPr>
        <p:blipFill>
          <a:blip r:embed="rId10"/>
          <a:stretch>
            <a:fillRect/>
          </a:stretch>
        </p:blipFill>
        <p:spPr>
          <a:xfrm>
            <a:off x="667512" y="1822937"/>
            <a:ext cx="5897880" cy="3791479"/>
          </a:xfrm>
          <a:prstGeom prst="rect">
            <a:avLst/>
          </a:prstGeom>
          <a:effectLst>
            <a:glow rad="228600">
              <a:schemeClr val="accent2">
                <a:satMod val="175000"/>
                <a:alpha val="40000"/>
              </a:schemeClr>
            </a:glow>
          </a:effectLst>
        </p:spPr>
      </p:pic>
      <p:sp>
        <p:nvSpPr>
          <p:cNvPr id="13" name="TextBox 12">
            <a:extLst>
              <a:ext uri="{FF2B5EF4-FFF2-40B4-BE49-F238E27FC236}">
                <a16:creationId xmlns:a16="http://schemas.microsoft.com/office/drawing/2014/main" id="{E1E8F996-7CE7-028D-B232-46786AC59EA6}"/>
              </a:ext>
            </a:extLst>
          </p:cNvPr>
          <p:cNvSpPr txBox="1"/>
          <p:nvPr/>
        </p:nvSpPr>
        <p:spPr>
          <a:xfrm>
            <a:off x="7440168" y="2615019"/>
            <a:ext cx="3877056" cy="2308324"/>
          </a:xfrm>
          <a:prstGeom prst="rect">
            <a:avLst/>
          </a:prstGeom>
          <a:noFill/>
          <a:ln w="38100">
            <a:solidFill>
              <a:schemeClr val="bg2">
                <a:lumMod val="40000"/>
                <a:lumOff val="60000"/>
              </a:schemeClr>
            </a:solidFill>
          </a:ln>
          <a:effectLst>
            <a:glow rad="101600">
              <a:schemeClr val="accent2">
                <a:satMod val="175000"/>
                <a:alpha val="40000"/>
              </a:schemeClr>
            </a:glow>
          </a:effectLst>
        </p:spPr>
        <p:txBody>
          <a:bodyPr wrap="square" rtlCol="0">
            <a:spAutoFit/>
          </a:bodyPr>
          <a:lstStyle/>
          <a:p>
            <a:r>
              <a:rPr lang="en-US" dirty="0">
                <a:latin typeface="Arial" panose="020B0604020202020204" pitchFamily="34" charset="0"/>
                <a:cs typeface="Arial" panose="020B0604020202020204" pitchFamily="34" charset="0"/>
              </a:rPr>
              <a:t>We can see at chest pain value 1 and 2 there is more likely to be cardiac patient while for chest pain value 0 there is less likely to have heart attack, and for cp = 3 there are very less patient recorded for not having heart problem.</a:t>
            </a:r>
          </a:p>
          <a:p>
            <a:endParaRPr lang="en-IN" dirty="0"/>
          </a:p>
        </p:txBody>
      </p:sp>
    </p:spTree>
    <p:extLst>
      <p:ext uri="{BB962C8B-B14F-4D97-AF65-F5344CB8AC3E}">
        <p14:creationId xmlns:p14="http://schemas.microsoft.com/office/powerpoint/2010/main" val="2504067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81769" y="898237"/>
            <a:ext cx="314510" cy="400110"/>
          </a:xfrm>
          <a:prstGeom prst="rect">
            <a:avLst/>
          </a:prstGeom>
          <a:noFill/>
        </p:spPr>
        <p:txBody>
          <a:bodyPr wrap="none" rtlCol="0">
            <a:spAutoFit/>
          </a:bodyPr>
          <a:lstStyle/>
          <a:p>
            <a:r>
              <a:rPr lang="en-IN" sz="2000" b="1" dirty="0">
                <a:ln w="19050">
                  <a:solidFill>
                    <a:schemeClr val="tx1"/>
                  </a:solidFill>
                </a:ln>
              </a:rPr>
              <a:t>8</a:t>
            </a:r>
          </a:p>
        </p:txBody>
      </p:sp>
      <p:sp>
        <p:nvSpPr>
          <p:cNvPr id="2" name="TextBox 1">
            <a:extLst>
              <a:ext uri="{FF2B5EF4-FFF2-40B4-BE49-F238E27FC236}">
                <a16:creationId xmlns:a16="http://schemas.microsoft.com/office/drawing/2014/main" id="{8024621D-0960-A142-04BC-3B500DBE29F3}"/>
              </a:ext>
            </a:extLst>
          </p:cNvPr>
          <p:cNvSpPr txBox="1"/>
          <p:nvPr/>
        </p:nvSpPr>
        <p:spPr>
          <a:xfrm>
            <a:off x="214142" y="353169"/>
            <a:ext cx="9838275" cy="769441"/>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dirty="0"/>
              <a:t>Maximum Heart Rate Distribution in Stress TEST</a:t>
            </a:r>
          </a:p>
        </p:txBody>
      </p:sp>
      <p:pic>
        <p:nvPicPr>
          <p:cNvPr id="5" name="Picture 4">
            <a:extLst>
              <a:ext uri="{FF2B5EF4-FFF2-40B4-BE49-F238E27FC236}">
                <a16:creationId xmlns:a16="http://schemas.microsoft.com/office/drawing/2014/main" id="{94312723-EF28-9784-4AF7-84E2E4654551}"/>
              </a:ext>
            </a:extLst>
          </p:cNvPr>
          <p:cNvPicPr>
            <a:picLocks noChangeAspect="1"/>
          </p:cNvPicPr>
          <p:nvPr/>
        </p:nvPicPr>
        <p:blipFill>
          <a:blip r:embed="rId10"/>
          <a:stretch>
            <a:fillRect/>
          </a:stretch>
        </p:blipFill>
        <p:spPr>
          <a:xfrm>
            <a:off x="372072" y="1878678"/>
            <a:ext cx="6726744" cy="3726787"/>
          </a:xfrm>
          <a:prstGeom prst="rect">
            <a:avLst/>
          </a:prstGeom>
          <a:effectLst>
            <a:glow rad="228600">
              <a:schemeClr val="accent2">
                <a:satMod val="175000"/>
                <a:alpha val="40000"/>
              </a:schemeClr>
            </a:glow>
          </a:effectLst>
        </p:spPr>
      </p:pic>
      <p:sp>
        <p:nvSpPr>
          <p:cNvPr id="13" name="TextBox 12">
            <a:extLst>
              <a:ext uri="{FF2B5EF4-FFF2-40B4-BE49-F238E27FC236}">
                <a16:creationId xmlns:a16="http://schemas.microsoft.com/office/drawing/2014/main" id="{0EFCBB43-D09F-249D-B630-D7E69625E035}"/>
              </a:ext>
            </a:extLst>
          </p:cNvPr>
          <p:cNvSpPr txBox="1"/>
          <p:nvPr/>
        </p:nvSpPr>
        <p:spPr>
          <a:xfrm>
            <a:off x="8005260" y="2004670"/>
            <a:ext cx="3433764" cy="3416320"/>
          </a:xfrm>
          <a:prstGeom prst="rect">
            <a:avLst/>
          </a:prstGeom>
          <a:noFill/>
          <a:ln w="38100">
            <a:solidFill>
              <a:schemeClr val="bg2">
                <a:lumMod val="40000"/>
                <a:lumOff val="60000"/>
              </a:schemeClr>
            </a:solidFill>
          </a:ln>
          <a:effectLst>
            <a:glow rad="101600">
              <a:schemeClr val="accent2">
                <a:satMod val="175000"/>
                <a:alpha val="40000"/>
              </a:schemeClr>
            </a:glow>
          </a:effectLst>
        </p:spPr>
        <p:txBody>
          <a:bodyPr wrap="square" rtlCol="0">
            <a:spAutoFit/>
          </a:bodyPr>
          <a:lstStyle>
            <a:defPPr>
              <a:defRPr lang="en-US"/>
            </a:defPPr>
            <a:lvl1pPr>
              <a:defRPr>
                <a:latin typeface="Arial" panose="020B0604020202020204" pitchFamily="34" charset="0"/>
                <a:cs typeface="Arial" panose="020B0604020202020204" pitchFamily="34" charset="0"/>
              </a:defRPr>
            </a:lvl1pPr>
          </a:lstStyle>
          <a:p>
            <a:endParaRPr lang="en-US" dirty="0"/>
          </a:p>
          <a:p>
            <a:r>
              <a:rPr lang="en-US" dirty="0"/>
              <a:t>This density distribution for stress test is little </a:t>
            </a:r>
            <a:r>
              <a:rPr lang="en-US" b="1" u="sng" dirty="0"/>
              <a:t>skewed towards left</a:t>
            </a:r>
            <a:r>
              <a:rPr lang="en-US" u="sng" dirty="0"/>
              <a:t>,</a:t>
            </a:r>
            <a:r>
              <a:rPr lang="en-US" dirty="0"/>
              <a:t> and mostly patients are achieving maximum heart rate of 150 to 170 or 140 bpm</a:t>
            </a:r>
          </a:p>
          <a:p>
            <a:endParaRPr lang="en-IN" dirty="0"/>
          </a:p>
          <a:p>
            <a:r>
              <a:rPr lang="en-IN" dirty="0"/>
              <a:t>Here we can consider </a:t>
            </a:r>
            <a:r>
              <a:rPr lang="en-IN" dirty="0" err="1"/>
              <a:t>thalach</a:t>
            </a:r>
            <a:r>
              <a:rPr lang="en-IN" dirty="0"/>
              <a:t> below 90 and above 200 as outliers.</a:t>
            </a:r>
          </a:p>
          <a:p>
            <a:endParaRPr lang="en-IN" dirty="0"/>
          </a:p>
        </p:txBody>
      </p:sp>
    </p:spTree>
    <p:extLst>
      <p:ext uri="{BB962C8B-B14F-4D97-AF65-F5344CB8AC3E}">
        <p14:creationId xmlns:p14="http://schemas.microsoft.com/office/powerpoint/2010/main" val="3706061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Human heart">
                <a:extLst>
                  <a:ext uri="{FF2B5EF4-FFF2-40B4-BE49-F238E27FC236}">
                    <a16:creationId xmlns:a16="http://schemas.microsoft.com/office/drawing/2014/main" id="{B1BE0A2B-73AA-1AC3-C350-97DDD21FEFA3}"/>
                  </a:ext>
                </a:extLst>
              </p:cNvPr>
              <p:cNvGraphicFramePr>
                <a:graphicFrameLocks noChangeAspect="1"/>
              </p:cNvGraphicFramePr>
              <p:nvPr/>
            </p:nvGraphicFramePr>
            <p:xfrm rot="21387460">
              <a:off x="10934472" y="32572"/>
              <a:ext cx="996280" cy="1555594"/>
            </p:xfrm>
            <a:graphic>
              <a:graphicData uri="http://schemas.microsoft.com/office/drawing/2017/model3d">
                <am3d:model3d r:embed="rId2">
                  <am3d:spPr>
                    <a:xfrm rot="21387460">
                      <a:off x="0" y="0"/>
                      <a:ext cx="996280" cy="1555594"/>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x="-9816677" ay="-2797763" az="10075949"/>
                    <am3d:postTrans dx="0" dy="0" dz="0"/>
                  </am3d:trans>
                  <am3d:raster rName="Office3DRenderer" rVer="16.0.8326">
                    <am3d:blip r:embed="rId3"/>
                  </am3d:raster>
                  <am3d:objViewport viewportSz="20275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uman heart">
                <a:extLst>
                  <a:ext uri="{FF2B5EF4-FFF2-40B4-BE49-F238E27FC236}">
                    <a16:creationId xmlns:a16="http://schemas.microsoft.com/office/drawing/2014/main" id="{B1BE0A2B-73AA-1AC3-C350-97DDD21FEFA3}"/>
                  </a:ext>
                </a:extLst>
              </p:cNvPr>
              <p:cNvPicPr>
                <a:picLocks noGrp="1" noRot="1" noChangeAspect="1" noMove="1" noResize="1" noEditPoints="1" noAdjustHandles="1" noChangeArrowheads="1" noChangeShapeType="1" noCrop="1"/>
              </p:cNvPicPr>
              <p:nvPr/>
            </p:nvPicPr>
            <p:blipFill>
              <a:blip r:embed="rId3"/>
              <a:stretch>
                <a:fillRect/>
              </a:stretch>
            </p:blipFill>
            <p:spPr>
              <a:xfrm rot="21387460">
                <a:off x="10934472" y="32572"/>
                <a:ext cx="996280" cy="1555594"/>
              </a:xfrm>
              <a:prstGeom prst="rect">
                <a:avLst/>
              </a:prstGeom>
            </p:spPr>
          </p:pic>
        </mc:Fallback>
      </mc:AlternateContent>
      <p:pic>
        <p:nvPicPr>
          <p:cNvPr id="6" name="Graphic 5" descr="Send with solid fill">
            <a:extLst>
              <a:ext uri="{FF2B5EF4-FFF2-40B4-BE49-F238E27FC236}">
                <a16:creationId xmlns:a16="http://schemas.microsoft.com/office/drawing/2014/main" id="{17083992-182D-5636-2E49-FB7AD9983F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968" y="5614416"/>
            <a:ext cx="914400" cy="914400"/>
          </a:xfrm>
          <a:prstGeom prst="rect">
            <a:avLst/>
          </a:prstGeom>
        </p:spPr>
      </p:pic>
      <p:pic>
        <p:nvPicPr>
          <p:cNvPr id="7" name="Graphic 6" descr="Send with solid fill">
            <a:extLst>
              <a:ext uri="{FF2B5EF4-FFF2-40B4-BE49-F238E27FC236}">
                <a16:creationId xmlns:a16="http://schemas.microsoft.com/office/drawing/2014/main" id="{6A156509-DDA8-90AA-B6CC-78249E721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072" y="4285488"/>
            <a:ext cx="914400" cy="914400"/>
          </a:xfrm>
          <a:prstGeom prst="rect">
            <a:avLst/>
          </a:prstGeom>
        </p:spPr>
      </p:pic>
      <p:pic>
        <p:nvPicPr>
          <p:cNvPr id="8" name="Graphic 7" descr="Send with solid fill">
            <a:extLst>
              <a:ext uri="{FF2B5EF4-FFF2-40B4-BE49-F238E27FC236}">
                <a16:creationId xmlns:a16="http://schemas.microsoft.com/office/drawing/2014/main" id="{E8FD9F81-FFBF-723B-0B20-B0CE15EC87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792" y="5745779"/>
            <a:ext cx="914400" cy="914400"/>
          </a:xfrm>
          <a:prstGeom prst="rect">
            <a:avLst/>
          </a:prstGeom>
        </p:spPr>
      </p:pic>
      <p:pic>
        <p:nvPicPr>
          <p:cNvPr id="9" name="Graphic 8" descr="Send with solid fill">
            <a:extLst>
              <a:ext uri="{FF2B5EF4-FFF2-40B4-BE49-F238E27FC236}">
                <a16:creationId xmlns:a16="http://schemas.microsoft.com/office/drawing/2014/main" id="{52F38148-22F8-CB7D-35AA-F3428FBF6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5412" y="4466143"/>
            <a:ext cx="914400" cy="914400"/>
          </a:xfrm>
          <a:prstGeom prst="rect">
            <a:avLst/>
          </a:prstGeom>
        </p:spPr>
      </p:pic>
      <p:pic>
        <p:nvPicPr>
          <p:cNvPr id="10" name="Graphic 9" descr="Send with solid fill">
            <a:extLst>
              <a:ext uri="{FF2B5EF4-FFF2-40B4-BE49-F238E27FC236}">
                <a16:creationId xmlns:a16="http://schemas.microsoft.com/office/drawing/2014/main" id="{2618DC64-CB3F-CA8E-5B2E-AF87B112B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95" y="353169"/>
            <a:ext cx="914400" cy="914400"/>
          </a:xfrm>
          <a:prstGeom prst="rect">
            <a:avLst/>
          </a:prstGeom>
        </p:spPr>
      </p:pic>
      <p:pic>
        <p:nvPicPr>
          <p:cNvPr id="12" name="Graphic 11" descr="Send with solid fill">
            <a:extLst>
              <a:ext uri="{FF2B5EF4-FFF2-40B4-BE49-F238E27FC236}">
                <a16:creationId xmlns:a16="http://schemas.microsoft.com/office/drawing/2014/main" id="{560E9898-F79A-8C45-3217-C508BEA50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346098">
            <a:off x="6525768" y="564404"/>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81C5F51F-379D-B79B-8484-EFC0387DF3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64002">
            <a:off x="-85128" y="6158315"/>
            <a:ext cx="914400" cy="914400"/>
          </a:xfrm>
          <a:prstGeom prst="rect">
            <a:avLst/>
          </a:prstGeom>
        </p:spPr>
      </p:pic>
      <p:sp>
        <p:nvSpPr>
          <p:cNvPr id="26" name="TextBox 25">
            <a:extLst>
              <a:ext uri="{FF2B5EF4-FFF2-40B4-BE49-F238E27FC236}">
                <a16:creationId xmlns:a16="http://schemas.microsoft.com/office/drawing/2014/main" id="{B92FC474-CEA0-ED83-18A9-6B11E310387E}"/>
              </a:ext>
            </a:extLst>
          </p:cNvPr>
          <p:cNvSpPr txBox="1"/>
          <p:nvPr/>
        </p:nvSpPr>
        <p:spPr>
          <a:xfrm>
            <a:off x="11281769" y="898237"/>
            <a:ext cx="314510" cy="400110"/>
          </a:xfrm>
          <a:prstGeom prst="rect">
            <a:avLst/>
          </a:prstGeom>
          <a:noFill/>
        </p:spPr>
        <p:txBody>
          <a:bodyPr wrap="none" rtlCol="0">
            <a:spAutoFit/>
          </a:bodyPr>
          <a:lstStyle/>
          <a:p>
            <a:r>
              <a:rPr lang="en-IN" sz="2000" b="1" dirty="0">
                <a:ln w="19050">
                  <a:solidFill>
                    <a:schemeClr val="tx1"/>
                  </a:solidFill>
                </a:ln>
              </a:rPr>
              <a:t>9</a:t>
            </a:r>
          </a:p>
        </p:txBody>
      </p:sp>
      <p:pic>
        <p:nvPicPr>
          <p:cNvPr id="3" name="Picture 2">
            <a:extLst>
              <a:ext uri="{FF2B5EF4-FFF2-40B4-BE49-F238E27FC236}">
                <a16:creationId xmlns:a16="http://schemas.microsoft.com/office/drawing/2014/main" id="{FC6158AC-32B7-3B53-F11F-4D0CA001978F}"/>
              </a:ext>
            </a:extLst>
          </p:cNvPr>
          <p:cNvPicPr>
            <a:picLocks noChangeAspect="1"/>
          </p:cNvPicPr>
          <p:nvPr/>
        </p:nvPicPr>
        <p:blipFill>
          <a:blip r:embed="rId10"/>
          <a:stretch>
            <a:fillRect/>
          </a:stretch>
        </p:blipFill>
        <p:spPr>
          <a:xfrm>
            <a:off x="607725" y="1798292"/>
            <a:ext cx="3827115" cy="3168765"/>
          </a:xfrm>
          <a:prstGeom prst="rect">
            <a:avLst/>
          </a:prstGeom>
          <a:effectLst>
            <a:glow rad="228600">
              <a:schemeClr val="accent2">
                <a:satMod val="175000"/>
                <a:alpha val="40000"/>
              </a:schemeClr>
            </a:glow>
          </a:effectLst>
        </p:spPr>
      </p:pic>
      <p:sp>
        <p:nvSpPr>
          <p:cNvPr id="5" name="TextBox 4">
            <a:extLst>
              <a:ext uri="{FF2B5EF4-FFF2-40B4-BE49-F238E27FC236}">
                <a16:creationId xmlns:a16="http://schemas.microsoft.com/office/drawing/2014/main" id="{BB5C930E-B65B-83EC-08CD-698A2AA9E6D4}"/>
              </a:ext>
            </a:extLst>
          </p:cNvPr>
          <p:cNvSpPr txBox="1"/>
          <p:nvPr/>
        </p:nvSpPr>
        <p:spPr>
          <a:xfrm>
            <a:off x="528895" y="386411"/>
            <a:ext cx="4959006" cy="769441"/>
          </a:xfrm>
          <a:prstGeom prst="rect">
            <a:avLst/>
          </a:prstGeom>
          <a:noFill/>
          <a:ln w="76200">
            <a:solidFill>
              <a:schemeClr val="accent1">
                <a:lumMod val="75000"/>
              </a:schemeClr>
            </a:solidFill>
            <a:prstDash val="sysDash"/>
          </a:ln>
        </p:spPr>
        <p:txBody>
          <a:bodyPr wrap="square" rtlCol="0">
            <a:spAutoFit/>
          </a:bodyPr>
          <a:lstStyle>
            <a:defPPr>
              <a:defRPr lang="en-US"/>
            </a:defPPr>
            <a:lvl1pPr>
              <a:defRPr sz="4400" b="1">
                <a:ln w="19050">
                  <a:solidFill>
                    <a:schemeClr val="bg2"/>
                  </a:solidFill>
                </a:ln>
                <a:solidFill>
                  <a:schemeClr val="accent2">
                    <a:lumMod val="40000"/>
                    <a:lumOff val="60000"/>
                  </a:schemeClr>
                </a:solidFill>
                <a:effectLst>
                  <a:glow rad="228600">
                    <a:schemeClr val="accent3">
                      <a:satMod val="175000"/>
                      <a:alpha val="40000"/>
                    </a:schemeClr>
                  </a:glow>
                </a:effectLst>
                <a:latin typeface="Agency FB" panose="020B0503020202020204" pitchFamily="34" charset="0"/>
              </a:defRPr>
            </a:lvl1pPr>
          </a:lstStyle>
          <a:p>
            <a:r>
              <a:rPr lang="en-IN" dirty="0"/>
              <a:t>Population wise analysis</a:t>
            </a:r>
          </a:p>
        </p:txBody>
      </p:sp>
      <p:pic>
        <p:nvPicPr>
          <p:cNvPr id="13" name="Picture 12">
            <a:extLst>
              <a:ext uri="{FF2B5EF4-FFF2-40B4-BE49-F238E27FC236}">
                <a16:creationId xmlns:a16="http://schemas.microsoft.com/office/drawing/2014/main" id="{E22C4B42-0089-07F0-87FD-1E78D622AFBD}"/>
              </a:ext>
            </a:extLst>
          </p:cNvPr>
          <p:cNvPicPr>
            <a:picLocks noChangeAspect="1"/>
          </p:cNvPicPr>
          <p:nvPr/>
        </p:nvPicPr>
        <p:blipFill>
          <a:blip r:embed="rId11"/>
          <a:stretch>
            <a:fillRect/>
          </a:stretch>
        </p:blipFill>
        <p:spPr>
          <a:xfrm>
            <a:off x="5384970" y="1716264"/>
            <a:ext cx="5679679" cy="3332819"/>
          </a:xfrm>
          <a:prstGeom prst="rect">
            <a:avLst/>
          </a:prstGeom>
          <a:effectLst>
            <a:glow rad="228600">
              <a:schemeClr val="accent2">
                <a:satMod val="175000"/>
                <a:alpha val="40000"/>
              </a:schemeClr>
            </a:glow>
          </a:effectLst>
        </p:spPr>
      </p:pic>
      <p:sp>
        <p:nvSpPr>
          <p:cNvPr id="14" name="TextBox 13">
            <a:extLst>
              <a:ext uri="{FF2B5EF4-FFF2-40B4-BE49-F238E27FC236}">
                <a16:creationId xmlns:a16="http://schemas.microsoft.com/office/drawing/2014/main" id="{B2654357-C4C2-BBB6-36C6-F2390BD7DB3F}"/>
              </a:ext>
            </a:extLst>
          </p:cNvPr>
          <p:cNvSpPr txBox="1"/>
          <p:nvPr/>
        </p:nvSpPr>
        <p:spPr>
          <a:xfrm>
            <a:off x="783336" y="5290781"/>
            <a:ext cx="3429000" cy="923330"/>
          </a:xfrm>
          <a:prstGeom prst="rect">
            <a:avLst/>
          </a:prstGeom>
          <a:noFill/>
          <a:ln w="38100">
            <a:solidFill>
              <a:schemeClr val="bg2">
                <a:lumMod val="40000"/>
                <a:lumOff val="60000"/>
              </a:schemeClr>
            </a:solidFill>
          </a:ln>
          <a:effectLst>
            <a:glow rad="101600">
              <a:schemeClr val="accent2">
                <a:satMod val="175000"/>
                <a:alpha val="40000"/>
              </a:schemeClr>
            </a:glow>
          </a:effectLst>
        </p:spPr>
        <p:txBody>
          <a:bodyPr wrap="square" rtlCol="0">
            <a:spAutoFit/>
          </a:bodyPr>
          <a:lstStyle>
            <a:defPPr>
              <a:defRPr lang="en-US"/>
            </a:defPPr>
            <a:lvl1pPr>
              <a:defRPr>
                <a:latin typeface="Arial" panose="020B0604020202020204" pitchFamily="34" charset="0"/>
                <a:cs typeface="Arial" panose="020B0604020202020204" pitchFamily="34" charset="0"/>
              </a:defRPr>
            </a:lvl1pPr>
          </a:lstStyle>
          <a:p>
            <a:r>
              <a:rPr lang="en-US" dirty="0"/>
              <a:t>We can see 54.3% of people are suffering from heart disease.</a:t>
            </a:r>
            <a:endParaRPr lang="en-IN" dirty="0"/>
          </a:p>
        </p:txBody>
      </p:sp>
      <p:sp>
        <p:nvSpPr>
          <p:cNvPr id="15" name="TextBox 14">
            <a:extLst>
              <a:ext uri="{FF2B5EF4-FFF2-40B4-BE49-F238E27FC236}">
                <a16:creationId xmlns:a16="http://schemas.microsoft.com/office/drawing/2014/main" id="{616EF94E-0E4F-378D-5068-213B327008C3}"/>
              </a:ext>
            </a:extLst>
          </p:cNvPr>
          <p:cNvSpPr txBox="1"/>
          <p:nvPr/>
        </p:nvSpPr>
        <p:spPr>
          <a:xfrm>
            <a:off x="5120987" y="5214154"/>
            <a:ext cx="6768825" cy="1477328"/>
          </a:xfrm>
          <a:prstGeom prst="rect">
            <a:avLst/>
          </a:prstGeom>
          <a:noFill/>
          <a:ln w="38100">
            <a:solidFill>
              <a:schemeClr val="bg2">
                <a:lumMod val="40000"/>
                <a:lumOff val="60000"/>
              </a:schemeClr>
            </a:solidFill>
          </a:ln>
          <a:effectLst>
            <a:glow rad="101600">
              <a:schemeClr val="accent2">
                <a:satMod val="175000"/>
                <a:alpha val="40000"/>
              </a:schemeClr>
            </a:glow>
          </a:effectLst>
        </p:spPr>
        <p:txBody>
          <a:bodyPr wrap="square" rtlCol="0">
            <a:spAutoFit/>
          </a:bodyPr>
          <a:lstStyle>
            <a:defPPr>
              <a:defRPr lang="en-US"/>
            </a:defPPr>
            <a:lvl1pPr>
              <a:defRPr>
                <a:latin typeface="Arial" panose="020B0604020202020204" pitchFamily="34" charset="0"/>
                <a:cs typeface="Arial" panose="020B0604020202020204" pitchFamily="34" charset="0"/>
              </a:defRPr>
            </a:lvl1pPr>
          </a:lstStyle>
          <a:p>
            <a:pPr marL="285750" indent="-285750">
              <a:buFont typeface="Wingdings" panose="05000000000000000000" pitchFamily="2" charset="2"/>
              <a:buChar char="v"/>
            </a:pPr>
            <a:r>
              <a:rPr lang="en-IN" dirty="0"/>
              <a:t>Males are more vulnerable to heart attack than females.</a:t>
            </a:r>
          </a:p>
          <a:p>
            <a:pPr marL="285750" indent="-285750">
              <a:buFont typeface="Wingdings" panose="05000000000000000000" pitchFamily="2" charset="2"/>
              <a:buChar char="v"/>
            </a:pPr>
            <a:r>
              <a:rPr lang="en-IN" dirty="0"/>
              <a:t>Males with age group 40 to 60 are having maximum cases.</a:t>
            </a:r>
          </a:p>
          <a:p>
            <a:pPr marL="285750" indent="-285750">
              <a:buFont typeface="Wingdings" panose="05000000000000000000" pitchFamily="2" charset="2"/>
              <a:buChar char="v"/>
            </a:pPr>
            <a:r>
              <a:rPr lang="en-IN" dirty="0"/>
              <a:t>Females with age </a:t>
            </a:r>
            <a:r>
              <a:rPr lang="en-IN" dirty="0" err="1"/>
              <a:t>gruoup</a:t>
            </a:r>
            <a:r>
              <a:rPr lang="en-IN" dirty="0"/>
              <a:t> 40-45 and 50-60 are having maximum cases.</a:t>
            </a:r>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18136006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905</TotalTime>
  <Words>807</Words>
  <Application>Microsoft Office PowerPoint</Application>
  <PresentationFormat>Widescreen</PresentationFormat>
  <Paragraphs>82</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Agency FB</vt:lpstr>
      <vt:lpstr>Arial</vt:lpstr>
      <vt:lpstr>Calibri</vt:lpstr>
      <vt:lpstr>Calibri Light</vt:lpstr>
      <vt:lpstr>Pristina</vt:lpstr>
      <vt:lpstr>Roboto</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Prachi _Agg</dc:creator>
  <cp:lastModifiedBy>Prachi _Agg</cp:lastModifiedBy>
  <cp:revision>19</cp:revision>
  <dcterms:created xsi:type="dcterms:W3CDTF">2024-09-09T11:34:21Z</dcterms:created>
  <dcterms:modified xsi:type="dcterms:W3CDTF">2024-09-10T15:32:36Z</dcterms:modified>
</cp:coreProperties>
</file>